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1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57" r:id="rId6"/>
    <p:sldId id="261" r:id="rId7"/>
    <p:sldId id="274" r:id="rId8"/>
    <p:sldId id="259" r:id="rId9"/>
    <p:sldId id="282" r:id="rId10"/>
    <p:sldId id="301" r:id="rId11"/>
    <p:sldId id="303" r:id="rId12"/>
    <p:sldId id="327" r:id="rId13"/>
    <p:sldId id="349" r:id="rId14"/>
    <p:sldId id="329" r:id="rId15"/>
    <p:sldId id="330" r:id="rId16"/>
    <p:sldId id="331" r:id="rId17"/>
    <p:sldId id="332" r:id="rId18"/>
    <p:sldId id="333" r:id="rId19"/>
    <p:sldId id="334" r:id="rId20"/>
    <p:sldId id="335" r:id="rId21"/>
    <p:sldId id="291" r:id="rId22"/>
    <p:sldId id="308" r:id="rId23"/>
    <p:sldId id="336" r:id="rId24"/>
    <p:sldId id="337" r:id="rId25"/>
    <p:sldId id="312" r:id="rId26"/>
    <p:sldId id="339" r:id="rId27"/>
    <p:sldId id="319" r:id="rId28"/>
    <p:sldId id="338" r:id="rId29"/>
    <p:sldId id="350" r:id="rId30"/>
    <p:sldId id="340" r:id="rId31"/>
    <p:sldId id="343" r:id="rId32"/>
    <p:sldId id="341" r:id="rId33"/>
    <p:sldId id="354" r:id="rId34"/>
    <p:sldId id="342" r:id="rId35"/>
    <p:sldId id="344" r:id="rId36"/>
    <p:sldId id="346" r:id="rId37"/>
    <p:sldId id="345" r:id="rId38"/>
    <p:sldId id="347" r:id="rId39"/>
    <p:sldId id="351" r:id="rId40"/>
    <p:sldId id="352" r:id="rId41"/>
    <p:sldId id="353" r:id="rId4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C6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958A52-6275-4B31-B069-60D28B37F148}" v="196" dt="2023-11-22T22:10:19.861"/>
    <p1510:client id="{9CDAA4EF-1D10-43A4-B75A-52109CE2F8E9}" v="112" dt="2023-11-23T20:37:49.168"/>
    <p1510:client id="{BF40087D-AE4E-4E67-BB71-B8E5BB7727DB}" v="85" dt="2023-11-23T04:35:53.3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Estilo Claro 2 - Ênfas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799B23B-EC83-4686-B30A-512413B5E67A}" styleName="Estilo Claro 3 - Ênfas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012ECD-51FC-41F1-AA8D-1B2483CD663E}" styleName="Estilo Claro 2 - Ênfas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Estilo Claro 1 - Ênfas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Estilo Mé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Estilo Médio 3 - Ênfas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76" autoAdjust="0"/>
    <p:restoredTop sz="94660"/>
  </p:normalViewPr>
  <p:slideViewPr>
    <p:cSldViewPr snapToGrid="0" showGuides="1">
      <p:cViewPr varScale="1">
        <p:scale>
          <a:sx n="76" d="100"/>
          <a:sy n="76" d="100"/>
        </p:scale>
        <p:origin x="72" y="125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microsoft.com/office/2016/11/relationships/changesInfo" Target="changesInfos/changesInfo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ableStyles" Target="tableStyles.xml"/><Relationship Id="rId20" Type="http://schemas.openxmlformats.org/officeDocument/2006/relationships/slide" Target="slides/slide15.xml"/><Relationship Id="rId41" Type="http://schemas.openxmlformats.org/officeDocument/2006/relationships/slide" Target="slides/slide3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udiana Freitas de Franca" userId="ec191a7c-0142-4c62-aab4-07978cdb59d7" providerId="ADAL" clId="{9CDAA4EF-1D10-43A4-B75A-52109CE2F8E9}"/>
    <pc:docChg chg="undo custSel addSld modSld">
      <pc:chgData name="Claudiana Freitas de Franca" userId="ec191a7c-0142-4c62-aab4-07978cdb59d7" providerId="ADAL" clId="{9CDAA4EF-1D10-43A4-B75A-52109CE2F8E9}" dt="2023-11-23T20:39:55.893" v="409" actId="20577"/>
      <pc:docMkLst>
        <pc:docMk/>
      </pc:docMkLst>
      <pc:sldChg chg="modSp mod">
        <pc:chgData name="Claudiana Freitas de Franca" userId="ec191a7c-0142-4c62-aab4-07978cdb59d7" providerId="ADAL" clId="{9CDAA4EF-1D10-43A4-B75A-52109CE2F8E9}" dt="2023-11-23T19:17:17.736" v="13" actId="6549"/>
        <pc:sldMkLst>
          <pc:docMk/>
          <pc:sldMk cId="139081988" sldId="259"/>
        </pc:sldMkLst>
        <pc:spChg chg="mod">
          <ac:chgData name="Claudiana Freitas de Franca" userId="ec191a7c-0142-4c62-aab4-07978cdb59d7" providerId="ADAL" clId="{9CDAA4EF-1D10-43A4-B75A-52109CE2F8E9}" dt="2023-11-23T19:17:17.736" v="13" actId="6549"/>
          <ac:spMkLst>
            <pc:docMk/>
            <pc:sldMk cId="139081988" sldId="259"/>
            <ac:spMk id="2" creationId="{9CB87065-DDA6-44A3-9466-5A9A170101BA}"/>
          </ac:spMkLst>
        </pc:spChg>
      </pc:sldChg>
      <pc:sldChg chg="modSp mod">
        <pc:chgData name="Claudiana Freitas de Franca" userId="ec191a7c-0142-4c62-aab4-07978cdb59d7" providerId="ADAL" clId="{9CDAA4EF-1D10-43A4-B75A-52109CE2F8E9}" dt="2023-11-23T19:17:40.519" v="18" actId="6549"/>
        <pc:sldMkLst>
          <pc:docMk/>
          <pc:sldMk cId="2873978659" sldId="291"/>
        </pc:sldMkLst>
        <pc:spChg chg="mod">
          <ac:chgData name="Claudiana Freitas de Franca" userId="ec191a7c-0142-4c62-aab4-07978cdb59d7" providerId="ADAL" clId="{9CDAA4EF-1D10-43A4-B75A-52109CE2F8E9}" dt="2023-11-23T19:17:40.519" v="18" actId="6549"/>
          <ac:spMkLst>
            <pc:docMk/>
            <pc:sldMk cId="2873978659" sldId="291"/>
            <ac:spMk id="6" creationId="{394FEA0A-AAEB-457A-9E51-7C2409836CB4}"/>
          </ac:spMkLst>
        </pc:spChg>
      </pc:sldChg>
      <pc:sldChg chg="modSp">
        <pc:chgData name="Claudiana Freitas de Franca" userId="ec191a7c-0142-4c62-aab4-07978cdb59d7" providerId="ADAL" clId="{9CDAA4EF-1D10-43A4-B75A-52109CE2F8E9}" dt="2023-11-23T19:19:09.944" v="21" actId="255"/>
        <pc:sldMkLst>
          <pc:docMk/>
          <pc:sldMk cId="3068609232" sldId="301"/>
        </pc:sldMkLst>
        <pc:graphicFrameChg chg="mod">
          <ac:chgData name="Claudiana Freitas de Franca" userId="ec191a7c-0142-4c62-aab4-07978cdb59d7" providerId="ADAL" clId="{9CDAA4EF-1D10-43A4-B75A-52109CE2F8E9}" dt="2023-11-23T19:19:09.944" v="21" actId="255"/>
          <ac:graphicFrameMkLst>
            <pc:docMk/>
            <pc:sldMk cId="3068609232" sldId="301"/>
            <ac:graphicFrameMk id="5" creationId="{1B358DDA-5643-4A1C-B353-FB5AF52A980D}"/>
          </ac:graphicFrameMkLst>
        </pc:graphicFrameChg>
      </pc:sldChg>
      <pc:sldChg chg="modSp mod">
        <pc:chgData name="Claudiana Freitas de Franca" userId="ec191a7c-0142-4c62-aab4-07978cdb59d7" providerId="ADAL" clId="{9CDAA4EF-1D10-43A4-B75A-52109CE2F8E9}" dt="2023-11-23T20:39:35.897" v="393" actId="20577"/>
        <pc:sldMkLst>
          <pc:docMk/>
          <pc:sldMk cId="2601873599" sldId="308"/>
        </pc:sldMkLst>
        <pc:graphicFrameChg chg="modGraphic">
          <ac:chgData name="Claudiana Freitas de Franca" userId="ec191a7c-0142-4c62-aab4-07978cdb59d7" providerId="ADAL" clId="{9CDAA4EF-1D10-43A4-B75A-52109CE2F8E9}" dt="2023-11-23T20:39:35.897" v="393" actId="20577"/>
          <ac:graphicFrameMkLst>
            <pc:docMk/>
            <pc:sldMk cId="2601873599" sldId="308"/>
            <ac:graphicFrameMk id="2" creationId="{8A231177-1743-4848-9AC2-FCE22E20C8FD}"/>
          </ac:graphicFrameMkLst>
        </pc:graphicFrameChg>
      </pc:sldChg>
      <pc:sldChg chg="modSp mod">
        <pc:chgData name="Claudiana Freitas de Franca" userId="ec191a7c-0142-4c62-aab4-07978cdb59d7" providerId="ADAL" clId="{9CDAA4EF-1D10-43A4-B75A-52109CE2F8E9}" dt="2023-11-23T20:39:46.109" v="401" actId="20577"/>
        <pc:sldMkLst>
          <pc:docMk/>
          <pc:sldMk cId="881194488" sldId="312"/>
        </pc:sldMkLst>
        <pc:graphicFrameChg chg="modGraphic">
          <ac:chgData name="Claudiana Freitas de Franca" userId="ec191a7c-0142-4c62-aab4-07978cdb59d7" providerId="ADAL" clId="{9CDAA4EF-1D10-43A4-B75A-52109CE2F8E9}" dt="2023-11-23T20:39:46.109" v="401" actId="20577"/>
          <ac:graphicFrameMkLst>
            <pc:docMk/>
            <pc:sldMk cId="881194488" sldId="312"/>
            <ac:graphicFrameMk id="2" creationId="{46DAED98-B1FC-498D-A858-C879C5EC2F5F}"/>
          </ac:graphicFrameMkLst>
        </pc:graphicFrameChg>
      </pc:sldChg>
      <pc:sldChg chg="modSp mod">
        <pc:chgData name="Claudiana Freitas de Franca" userId="ec191a7c-0142-4c62-aab4-07978cdb59d7" providerId="ADAL" clId="{9CDAA4EF-1D10-43A4-B75A-52109CE2F8E9}" dt="2023-11-23T20:09:36.052" v="156" actId="20577"/>
        <pc:sldMkLst>
          <pc:docMk/>
          <pc:sldMk cId="1603160334" sldId="327"/>
        </pc:sldMkLst>
        <pc:graphicFrameChg chg="modGraphic">
          <ac:chgData name="Claudiana Freitas de Franca" userId="ec191a7c-0142-4c62-aab4-07978cdb59d7" providerId="ADAL" clId="{9CDAA4EF-1D10-43A4-B75A-52109CE2F8E9}" dt="2023-11-23T20:09:36.052" v="156" actId="20577"/>
          <ac:graphicFrameMkLst>
            <pc:docMk/>
            <pc:sldMk cId="1603160334" sldId="327"/>
            <ac:graphicFrameMk id="12" creationId="{7C54025C-FF18-47F1-8604-5B2B1CE968F3}"/>
          </ac:graphicFrameMkLst>
        </pc:graphicFrameChg>
      </pc:sldChg>
      <pc:sldChg chg="addSp delSp modSp mod">
        <pc:chgData name="Claudiana Freitas de Franca" userId="ec191a7c-0142-4c62-aab4-07978cdb59d7" providerId="ADAL" clId="{9CDAA4EF-1D10-43A4-B75A-52109CE2F8E9}" dt="2023-11-23T20:06:26.885" v="105"/>
        <pc:sldMkLst>
          <pc:docMk/>
          <pc:sldMk cId="3943737268" sldId="329"/>
        </pc:sldMkLst>
        <pc:graphicFrameChg chg="del">
          <ac:chgData name="Claudiana Freitas de Franca" userId="ec191a7c-0142-4c62-aab4-07978cdb59d7" providerId="ADAL" clId="{9CDAA4EF-1D10-43A4-B75A-52109CE2F8E9}" dt="2023-11-23T19:39:00.627" v="31" actId="478"/>
          <ac:graphicFrameMkLst>
            <pc:docMk/>
            <pc:sldMk cId="3943737268" sldId="329"/>
            <ac:graphicFrameMk id="2" creationId="{83EF0AC5-81E3-4467-AA68-6CCD300D9B1B}"/>
          </ac:graphicFrameMkLst>
        </pc:graphicFrameChg>
        <pc:graphicFrameChg chg="add mod">
          <ac:chgData name="Claudiana Freitas de Franca" userId="ec191a7c-0142-4c62-aab4-07978cdb59d7" providerId="ADAL" clId="{9CDAA4EF-1D10-43A4-B75A-52109CE2F8E9}" dt="2023-11-23T20:06:26.885" v="105"/>
          <ac:graphicFrameMkLst>
            <pc:docMk/>
            <pc:sldMk cId="3943737268" sldId="329"/>
            <ac:graphicFrameMk id="3" creationId="{83EF0AC5-81E3-4467-AA68-6CCD300D9B1B}"/>
          </ac:graphicFrameMkLst>
        </pc:graphicFrameChg>
      </pc:sldChg>
      <pc:sldChg chg="modSp mod">
        <pc:chgData name="Claudiana Freitas de Franca" userId="ec191a7c-0142-4c62-aab4-07978cdb59d7" providerId="ADAL" clId="{9CDAA4EF-1D10-43A4-B75A-52109CE2F8E9}" dt="2023-11-23T20:10:50.121" v="206" actId="20577"/>
        <pc:sldMkLst>
          <pc:docMk/>
          <pc:sldMk cId="4041597380" sldId="330"/>
        </pc:sldMkLst>
        <pc:graphicFrameChg chg="modGraphic">
          <ac:chgData name="Claudiana Freitas de Franca" userId="ec191a7c-0142-4c62-aab4-07978cdb59d7" providerId="ADAL" clId="{9CDAA4EF-1D10-43A4-B75A-52109CE2F8E9}" dt="2023-11-23T20:10:50.121" v="206" actId="20577"/>
          <ac:graphicFrameMkLst>
            <pc:docMk/>
            <pc:sldMk cId="4041597380" sldId="330"/>
            <ac:graphicFrameMk id="3" creationId="{E8CD6237-48FC-412D-A09E-955D2F657562}"/>
          </ac:graphicFrameMkLst>
        </pc:graphicFrameChg>
      </pc:sldChg>
      <pc:sldChg chg="addSp delSp modSp mod">
        <pc:chgData name="Claudiana Freitas de Franca" userId="ec191a7c-0142-4c62-aab4-07978cdb59d7" providerId="ADAL" clId="{9CDAA4EF-1D10-43A4-B75A-52109CE2F8E9}" dt="2023-11-23T19:46:02.220" v="56"/>
        <pc:sldMkLst>
          <pc:docMk/>
          <pc:sldMk cId="1441531183" sldId="331"/>
        </pc:sldMkLst>
        <pc:graphicFrameChg chg="add mod">
          <ac:chgData name="Claudiana Freitas de Franca" userId="ec191a7c-0142-4c62-aab4-07978cdb59d7" providerId="ADAL" clId="{9CDAA4EF-1D10-43A4-B75A-52109CE2F8E9}" dt="2023-11-23T19:46:02.220" v="56"/>
          <ac:graphicFrameMkLst>
            <pc:docMk/>
            <pc:sldMk cId="1441531183" sldId="331"/>
            <ac:graphicFrameMk id="2" creationId="{4F3D99D1-80AF-4321-8BE3-CABFE0A7F944}"/>
          </ac:graphicFrameMkLst>
        </pc:graphicFrameChg>
        <pc:graphicFrameChg chg="del">
          <ac:chgData name="Claudiana Freitas de Franca" userId="ec191a7c-0142-4c62-aab4-07978cdb59d7" providerId="ADAL" clId="{9CDAA4EF-1D10-43A4-B75A-52109CE2F8E9}" dt="2023-11-23T19:44:50.521" v="41" actId="478"/>
          <ac:graphicFrameMkLst>
            <pc:docMk/>
            <pc:sldMk cId="1441531183" sldId="331"/>
            <ac:graphicFrameMk id="3" creationId="{4F3D99D1-80AF-4321-8BE3-CABFE0A7F944}"/>
          </ac:graphicFrameMkLst>
        </pc:graphicFrameChg>
      </pc:sldChg>
      <pc:sldChg chg="addSp delSp modSp mod setBg delDesignElem">
        <pc:chgData name="Claudiana Freitas de Franca" userId="ec191a7c-0142-4c62-aab4-07978cdb59d7" providerId="ADAL" clId="{9CDAA4EF-1D10-43A4-B75A-52109CE2F8E9}" dt="2023-11-23T20:06:48.578" v="106" actId="14100"/>
        <pc:sldMkLst>
          <pc:docMk/>
          <pc:sldMk cId="2273616112" sldId="332"/>
        </pc:sldMkLst>
        <pc:spChg chg="del">
          <ac:chgData name="Claudiana Freitas de Franca" userId="ec191a7c-0142-4c62-aab4-07978cdb59d7" providerId="ADAL" clId="{9CDAA4EF-1D10-43A4-B75A-52109CE2F8E9}" dt="2023-11-23T19:50:32.271" v="74"/>
          <ac:spMkLst>
            <pc:docMk/>
            <pc:sldMk cId="2273616112" sldId="332"/>
            <ac:spMk id="7" creationId="{F3060C83-F051-4F0E-ABAD-AA0DFC48B218}"/>
          </ac:spMkLst>
        </pc:spChg>
        <pc:spChg chg="del">
          <ac:chgData name="Claudiana Freitas de Franca" userId="ec191a7c-0142-4c62-aab4-07978cdb59d7" providerId="ADAL" clId="{9CDAA4EF-1D10-43A4-B75A-52109CE2F8E9}" dt="2023-11-23T19:50:32.271" v="74"/>
          <ac:spMkLst>
            <pc:docMk/>
            <pc:sldMk cId="2273616112" sldId="332"/>
            <ac:spMk id="9" creationId="{83C98ABE-055B-441F-B07E-44F97F083C39}"/>
          </ac:spMkLst>
        </pc:spChg>
        <pc:spChg chg="del">
          <ac:chgData name="Claudiana Freitas de Franca" userId="ec191a7c-0142-4c62-aab4-07978cdb59d7" providerId="ADAL" clId="{9CDAA4EF-1D10-43A4-B75A-52109CE2F8E9}" dt="2023-11-23T19:50:32.271" v="74"/>
          <ac:spMkLst>
            <pc:docMk/>
            <pc:sldMk cId="2273616112" sldId="332"/>
            <ac:spMk id="11" creationId="{29FDB030-9B49-4CED-8CCD-4D99382388AC}"/>
          </ac:spMkLst>
        </pc:spChg>
        <pc:spChg chg="del">
          <ac:chgData name="Claudiana Freitas de Franca" userId="ec191a7c-0142-4c62-aab4-07978cdb59d7" providerId="ADAL" clId="{9CDAA4EF-1D10-43A4-B75A-52109CE2F8E9}" dt="2023-11-23T19:50:32.271" v="74"/>
          <ac:spMkLst>
            <pc:docMk/>
            <pc:sldMk cId="2273616112" sldId="332"/>
            <ac:spMk id="13" creationId="{3783CA14-24A1-485C-8B30-D6A5D87987AD}"/>
          </ac:spMkLst>
        </pc:spChg>
        <pc:spChg chg="del">
          <ac:chgData name="Claudiana Freitas de Franca" userId="ec191a7c-0142-4c62-aab4-07978cdb59d7" providerId="ADAL" clId="{9CDAA4EF-1D10-43A4-B75A-52109CE2F8E9}" dt="2023-11-23T19:50:32.271" v="74"/>
          <ac:spMkLst>
            <pc:docMk/>
            <pc:sldMk cId="2273616112" sldId="332"/>
            <ac:spMk id="15" creationId="{9A97C86A-04D6-40F7-AE84-31AB43E6A846}"/>
          </ac:spMkLst>
        </pc:spChg>
        <pc:spChg chg="del">
          <ac:chgData name="Claudiana Freitas de Franca" userId="ec191a7c-0142-4c62-aab4-07978cdb59d7" providerId="ADAL" clId="{9CDAA4EF-1D10-43A4-B75A-52109CE2F8E9}" dt="2023-11-23T19:50:32.271" v="74"/>
          <ac:spMkLst>
            <pc:docMk/>
            <pc:sldMk cId="2273616112" sldId="332"/>
            <ac:spMk id="17" creationId="{FF9F2414-84E8-453E-B1F3-389FDE8192D9}"/>
          </ac:spMkLst>
        </pc:spChg>
        <pc:spChg chg="del">
          <ac:chgData name="Claudiana Freitas de Franca" userId="ec191a7c-0142-4c62-aab4-07978cdb59d7" providerId="ADAL" clId="{9CDAA4EF-1D10-43A4-B75A-52109CE2F8E9}" dt="2023-11-23T19:50:32.271" v="74"/>
          <ac:spMkLst>
            <pc:docMk/>
            <pc:sldMk cId="2273616112" sldId="332"/>
            <ac:spMk id="19" creationId="{3ECA69A1-7536-43AC-85EF-C7106179F5ED}"/>
          </ac:spMkLst>
        </pc:spChg>
        <pc:graphicFrameChg chg="del">
          <ac:chgData name="Claudiana Freitas de Franca" userId="ec191a7c-0142-4c62-aab4-07978cdb59d7" providerId="ADAL" clId="{9CDAA4EF-1D10-43A4-B75A-52109CE2F8E9}" dt="2023-11-23T19:47:54.349" v="57" actId="478"/>
          <ac:graphicFrameMkLst>
            <pc:docMk/>
            <pc:sldMk cId="2273616112" sldId="332"/>
            <ac:graphicFrameMk id="2" creationId="{4DF798C0-9168-4433-B46D-301A8F0971A0}"/>
          </ac:graphicFrameMkLst>
        </pc:graphicFrameChg>
        <pc:graphicFrameChg chg="add mod">
          <ac:chgData name="Claudiana Freitas de Franca" userId="ec191a7c-0142-4c62-aab4-07978cdb59d7" providerId="ADAL" clId="{9CDAA4EF-1D10-43A4-B75A-52109CE2F8E9}" dt="2023-11-23T20:06:48.578" v="106" actId="14100"/>
          <ac:graphicFrameMkLst>
            <pc:docMk/>
            <pc:sldMk cId="2273616112" sldId="332"/>
            <ac:graphicFrameMk id="3" creationId="{4DF798C0-9168-4433-B46D-301A8F0971A0}"/>
          </ac:graphicFrameMkLst>
        </pc:graphicFrameChg>
      </pc:sldChg>
      <pc:sldChg chg="modSp mod">
        <pc:chgData name="Claudiana Freitas de Franca" userId="ec191a7c-0142-4c62-aab4-07978cdb59d7" providerId="ADAL" clId="{9CDAA4EF-1D10-43A4-B75A-52109CE2F8E9}" dt="2023-11-23T20:12:10.244" v="270" actId="20577"/>
        <pc:sldMkLst>
          <pc:docMk/>
          <pc:sldMk cId="887845450" sldId="333"/>
        </pc:sldMkLst>
        <pc:graphicFrameChg chg="modGraphic">
          <ac:chgData name="Claudiana Freitas de Franca" userId="ec191a7c-0142-4c62-aab4-07978cdb59d7" providerId="ADAL" clId="{9CDAA4EF-1D10-43A4-B75A-52109CE2F8E9}" dt="2023-11-23T20:12:10.244" v="270" actId="20577"/>
          <ac:graphicFrameMkLst>
            <pc:docMk/>
            <pc:sldMk cId="887845450" sldId="333"/>
            <ac:graphicFrameMk id="2" creationId="{77C768FF-AE46-4D17-865E-D04336068402}"/>
          </ac:graphicFrameMkLst>
        </pc:graphicFrameChg>
      </pc:sldChg>
      <pc:sldChg chg="addSp delSp modSp mod">
        <pc:chgData name="Claudiana Freitas de Franca" userId="ec191a7c-0142-4c62-aab4-07978cdb59d7" providerId="ADAL" clId="{9CDAA4EF-1D10-43A4-B75A-52109CE2F8E9}" dt="2023-11-23T20:16:57.426" v="329"/>
        <pc:sldMkLst>
          <pc:docMk/>
          <pc:sldMk cId="3664292644" sldId="334"/>
        </pc:sldMkLst>
        <pc:graphicFrameChg chg="add mod">
          <ac:chgData name="Claudiana Freitas de Franca" userId="ec191a7c-0142-4c62-aab4-07978cdb59d7" providerId="ADAL" clId="{9CDAA4EF-1D10-43A4-B75A-52109CE2F8E9}" dt="2023-11-23T20:16:57.426" v="329"/>
          <ac:graphicFrameMkLst>
            <pc:docMk/>
            <pc:sldMk cId="3664292644" sldId="334"/>
            <ac:graphicFrameMk id="2" creationId="{A59ECCFD-CCE7-489E-9356-1060852D202D}"/>
          </ac:graphicFrameMkLst>
        </pc:graphicFrameChg>
        <pc:graphicFrameChg chg="del">
          <ac:chgData name="Claudiana Freitas de Franca" userId="ec191a7c-0142-4c62-aab4-07978cdb59d7" providerId="ADAL" clId="{9CDAA4EF-1D10-43A4-B75A-52109CE2F8E9}" dt="2023-11-23T20:13:57.996" v="271" actId="478"/>
          <ac:graphicFrameMkLst>
            <pc:docMk/>
            <pc:sldMk cId="3664292644" sldId="334"/>
            <ac:graphicFrameMk id="16" creationId="{A59ECCFD-CCE7-489E-9356-1060852D202D}"/>
          </ac:graphicFrameMkLst>
        </pc:graphicFrameChg>
      </pc:sldChg>
      <pc:sldChg chg="addSp delSp modSp mod">
        <pc:chgData name="Claudiana Freitas de Franca" userId="ec191a7c-0142-4c62-aab4-07978cdb59d7" providerId="ADAL" clId="{9CDAA4EF-1D10-43A4-B75A-52109CE2F8E9}" dt="2023-11-23T20:18:39.621" v="341" actId="255"/>
        <pc:sldMkLst>
          <pc:docMk/>
          <pc:sldMk cId="2869820961" sldId="335"/>
        </pc:sldMkLst>
        <pc:graphicFrameChg chg="add mod">
          <ac:chgData name="Claudiana Freitas de Franca" userId="ec191a7c-0142-4c62-aab4-07978cdb59d7" providerId="ADAL" clId="{9CDAA4EF-1D10-43A4-B75A-52109CE2F8E9}" dt="2023-11-23T20:18:39.621" v="341" actId="255"/>
          <ac:graphicFrameMkLst>
            <pc:docMk/>
            <pc:sldMk cId="2869820961" sldId="335"/>
            <ac:graphicFrameMk id="2" creationId="{4BF33AF0-5CF8-4028-84E4-C4E6D4F05770}"/>
          </ac:graphicFrameMkLst>
        </pc:graphicFrameChg>
        <pc:graphicFrameChg chg="del mod">
          <ac:chgData name="Claudiana Freitas de Franca" userId="ec191a7c-0142-4c62-aab4-07978cdb59d7" providerId="ADAL" clId="{9CDAA4EF-1D10-43A4-B75A-52109CE2F8E9}" dt="2023-11-23T20:17:24.206" v="330" actId="478"/>
          <ac:graphicFrameMkLst>
            <pc:docMk/>
            <pc:sldMk cId="2869820961" sldId="335"/>
            <ac:graphicFrameMk id="16" creationId="{4BF33AF0-5CF8-4028-84E4-C4E6D4F05770}"/>
          </ac:graphicFrameMkLst>
        </pc:graphicFrameChg>
      </pc:sldChg>
      <pc:sldChg chg="modSp mod">
        <pc:chgData name="Claudiana Freitas de Franca" userId="ec191a7c-0142-4c62-aab4-07978cdb59d7" providerId="ADAL" clId="{9CDAA4EF-1D10-43A4-B75A-52109CE2F8E9}" dt="2023-11-23T20:39:55.893" v="409" actId="20577"/>
        <pc:sldMkLst>
          <pc:docMk/>
          <pc:sldMk cId="1687249292" sldId="338"/>
        </pc:sldMkLst>
        <pc:graphicFrameChg chg="modGraphic">
          <ac:chgData name="Claudiana Freitas de Franca" userId="ec191a7c-0142-4c62-aab4-07978cdb59d7" providerId="ADAL" clId="{9CDAA4EF-1D10-43A4-B75A-52109CE2F8E9}" dt="2023-11-23T20:39:55.893" v="409" actId="20577"/>
          <ac:graphicFrameMkLst>
            <pc:docMk/>
            <pc:sldMk cId="1687249292" sldId="338"/>
            <ac:graphicFrameMk id="3" creationId="{754AACDC-CA44-4CCC-ABFD-969B9212B213}"/>
          </ac:graphicFrameMkLst>
        </pc:graphicFrameChg>
      </pc:sldChg>
      <pc:sldChg chg="modSp">
        <pc:chgData name="Claudiana Freitas de Franca" userId="ec191a7c-0142-4c62-aab4-07978cdb59d7" providerId="ADAL" clId="{9CDAA4EF-1D10-43A4-B75A-52109CE2F8E9}" dt="2023-11-23T20:19:49.284" v="343"/>
        <pc:sldMkLst>
          <pc:docMk/>
          <pc:sldMk cId="1382510423" sldId="339"/>
        </pc:sldMkLst>
        <pc:graphicFrameChg chg="mod">
          <ac:chgData name="Claudiana Freitas de Franca" userId="ec191a7c-0142-4c62-aab4-07978cdb59d7" providerId="ADAL" clId="{9CDAA4EF-1D10-43A4-B75A-52109CE2F8E9}" dt="2023-11-23T20:19:49.284" v="343"/>
          <ac:graphicFrameMkLst>
            <pc:docMk/>
            <pc:sldMk cId="1382510423" sldId="339"/>
            <ac:graphicFrameMk id="3" creationId="{737F4946-80E7-4B41-A510-E15D5A792AE6}"/>
          </ac:graphicFrameMkLst>
        </pc:graphicFrameChg>
      </pc:sldChg>
      <pc:sldChg chg="addSp delSp modSp mod">
        <pc:chgData name="Claudiana Freitas de Franca" userId="ec191a7c-0142-4c62-aab4-07978cdb59d7" providerId="ADAL" clId="{9CDAA4EF-1D10-43A4-B75A-52109CE2F8E9}" dt="2023-11-23T20:37:49.168" v="362"/>
        <pc:sldMkLst>
          <pc:docMk/>
          <pc:sldMk cId="4068680973" sldId="341"/>
        </pc:sldMkLst>
        <pc:graphicFrameChg chg="del">
          <ac:chgData name="Claudiana Freitas de Franca" userId="ec191a7c-0142-4c62-aab4-07978cdb59d7" providerId="ADAL" clId="{9CDAA4EF-1D10-43A4-B75A-52109CE2F8E9}" dt="2023-11-23T19:18:29.543" v="20" actId="478"/>
          <ac:graphicFrameMkLst>
            <pc:docMk/>
            <pc:sldMk cId="4068680973" sldId="341"/>
            <ac:graphicFrameMk id="2" creationId="{FB626451-72A6-421E-842E-1CD2176C627A}"/>
          </ac:graphicFrameMkLst>
        </pc:graphicFrameChg>
        <pc:graphicFrameChg chg="add mod">
          <ac:chgData name="Claudiana Freitas de Franca" userId="ec191a7c-0142-4c62-aab4-07978cdb59d7" providerId="ADAL" clId="{9CDAA4EF-1D10-43A4-B75A-52109CE2F8E9}" dt="2023-11-23T20:37:49.168" v="362"/>
          <ac:graphicFrameMkLst>
            <pc:docMk/>
            <pc:sldMk cId="4068680973" sldId="341"/>
            <ac:graphicFrameMk id="3" creationId="{FB626451-72A6-421E-842E-1CD2176C627A}"/>
          </ac:graphicFrameMkLst>
        </pc:graphicFrameChg>
      </pc:sldChg>
      <pc:sldChg chg="modSp mod">
        <pc:chgData name="Claudiana Freitas de Franca" userId="ec191a7c-0142-4c62-aab4-07978cdb59d7" providerId="ADAL" clId="{9CDAA4EF-1D10-43A4-B75A-52109CE2F8E9}" dt="2023-11-23T20:38:58.927" v="385" actId="20577"/>
        <pc:sldMkLst>
          <pc:docMk/>
          <pc:sldMk cId="2981976410" sldId="343"/>
        </pc:sldMkLst>
        <pc:graphicFrameChg chg="modGraphic">
          <ac:chgData name="Claudiana Freitas de Franca" userId="ec191a7c-0142-4c62-aab4-07978cdb59d7" providerId="ADAL" clId="{9CDAA4EF-1D10-43A4-B75A-52109CE2F8E9}" dt="2023-11-23T20:38:58.927" v="385" actId="20577"/>
          <ac:graphicFrameMkLst>
            <pc:docMk/>
            <pc:sldMk cId="2981976410" sldId="343"/>
            <ac:graphicFrameMk id="2" creationId="{5F406901-12EF-46F6-A753-B3F21049F01E}"/>
          </ac:graphicFrameMkLst>
        </pc:graphicFrameChg>
      </pc:sldChg>
      <pc:sldChg chg="modSp mod">
        <pc:chgData name="Claudiana Freitas de Franca" userId="ec191a7c-0142-4c62-aab4-07978cdb59d7" providerId="ADAL" clId="{9CDAA4EF-1D10-43A4-B75A-52109CE2F8E9}" dt="2023-11-23T20:38:46.505" v="377" actId="20577"/>
        <pc:sldMkLst>
          <pc:docMk/>
          <pc:sldMk cId="3699598140" sldId="344"/>
        </pc:sldMkLst>
        <pc:graphicFrameChg chg="modGraphic">
          <ac:chgData name="Claudiana Freitas de Franca" userId="ec191a7c-0142-4c62-aab4-07978cdb59d7" providerId="ADAL" clId="{9CDAA4EF-1D10-43A4-B75A-52109CE2F8E9}" dt="2023-11-23T20:38:46.505" v="377" actId="20577"/>
          <ac:graphicFrameMkLst>
            <pc:docMk/>
            <pc:sldMk cId="3699598140" sldId="344"/>
            <ac:graphicFrameMk id="2" creationId="{D0B99EBA-085E-414D-8CA3-6AD84FA0C62E}"/>
          </ac:graphicFrameMkLst>
        </pc:graphicFrameChg>
      </pc:sldChg>
      <pc:sldChg chg="addSp delSp modSp mod">
        <pc:chgData name="Claudiana Freitas de Franca" userId="ec191a7c-0142-4c62-aab4-07978cdb59d7" providerId="ADAL" clId="{9CDAA4EF-1D10-43A4-B75A-52109CE2F8E9}" dt="2023-11-23T19:37:17.167" v="29" actId="255"/>
        <pc:sldMkLst>
          <pc:docMk/>
          <pc:sldMk cId="210126631" sldId="349"/>
        </pc:sldMkLst>
        <pc:graphicFrameChg chg="add mod">
          <ac:chgData name="Claudiana Freitas de Franca" userId="ec191a7c-0142-4c62-aab4-07978cdb59d7" providerId="ADAL" clId="{9CDAA4EF-1D10-43A4-B75A-52109CE2F8E9}" dt="2023-11-23T19:37:17.167" v="29" actId="255"/>
          <ac:graphicFrameMkLst>
            <pc:docMk/>
            <pc:sldMk cId="210126631" sldId="349"/>
            <ac:graphicFrameMk id="2" creationId="{D839978F-4E77-4DA7-84C4-C81741169735}"/>
          </ac:graphicFrameMkLst>
        </pc:graphicFrameChg>
        <pc:graphicFrameChg chg="del">
          <ac:chgData name="Claudiana Freitas de Franca" userId="ec191a7c-0142-4c62-aab4-07978cdb59d7" providerId="ADAL" clId="{9CDAA4EF-1D10-43A4-B75A-52109CE2F8E9}" dt="2023-11-23T19:36:33.798" v="22" actId="478"/>
          <ac:graphicFrameMkLst>
            <pc:docMk/>
            <pc:sldMk cId="210126631" sldId="349"/>
            <ac:graphicFrameMk id="3" creationId="{D839978F-4E77-4DA7-84C4-C81741169735}"/>
          </ac:graphicFrameMkLst>
        </pc:graphicFrameChg>
      </pc:sldChg>
      <pc:sldChg chg="modSp mod">
        <pc:chgData name="Claudiana Freitas de Franca" userId="ec191a7c-0142-4c62-aab4-07978cdb59d7" providerId="ADAL" clId="{9CDAA4EF-1D10-43A4-B75A-52109CE2F8E9}" dt="2023-11-23T18:16:59.548" v="2" actId="1076"/>
        <pc:sldMkLst>
          <pc:docMk/>
          <pc:sldMk cId="3989118786" sldId="352"/>
        </pc:sldMkLst>
        <pc:graphicFrameChg chg="mod">
          <ac:chgData name="Claudiana Freitas de Franca" userId="ec191a7c-0142-4c62-aab4-07978cdb59d7" providerId="ADAL" clId="{9CDAA4EF-1D10-43A4-B75A-52109CE2F8E9}" dt="2023-11-23T18:16:59.548" v="2" actId="1076"/>
          <ac:graphicFrameMkLst>
            <pc:docMk/>
            <pc:sldMk cId="3989118786" sldId="352"/>
            <ac:graphicFrameMk id="3" creationId="{1A2AAF75-BDBD-42F4-248C-65E959D46623}"/>
          </ac:graphicFrameMkLst>
        </pc:graphicFrameChg>
      </pc:sldChg>
      <pc:sldChg chg="add">
        <pc:chgData name="Claudiana Freitas de Franca" userId="ec191a7c-0142-4c62-aab4-07978cdb59d7" providerId="ADAL" clId="{9CDAA4EF-1D10-43A4-B75A-52109CE2F8E9}" dt="2023-11-23T19:18:22.460" v="19" actId="2890"/>
        <pc:sldMkLst>
          <pc:docMk/>
          <pc:sldMk cId="2675722925" sldId="354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ataprevrj-my.sharepoint.com/personal/claudiana_franca_dataprev_gov_br/Documents/Projetos/Consignado/Pedidos%20do%20Brunca/Revisados%20em%2020-11-2023/Apuracao_ContratosAtivos_2023%20-%20Com%20gr&#225;fico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18_11_2023\Quantitativos%202022_2023_PorTipoConsignacao_Banco%20-%20Com%20gr&#225;fico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18_11_2023\Quantitativos%202022_2023_PorTipoConsignacao_Banco%20-%20Com%20gr&#225;ficos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https://dataprevrj-my.sharepoint.com/personal/claudiana_franca_dataprev_gov_br/Documents/Projetos/Consignado/Pedidos%20do%20Brunca/Revisados%20em%2020-11-2023/Quantitativos%202022_2023_PorTipoConsignacao_Banco%20-%20Com%20gr&#225;ficos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18_11_2023\Quantitativos%202022_2023_PorTipoConsignacao_Banco%20-%20Com%20gr&#225;ficos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https://dataprevrj-my.sharepoint.com/personal/claudiana_franca_dataprev_gov_br/Documents/Projetos/Consignado/Pedidos%20do%20Brunca/Revisados%20em%2020-11-2023/Quantitativos%202022_2023_PorTipoConsignacao_Banco%20-%20Com%20gr&#225;ficos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18_11_2023\Quantitativos%202022_2023_PorTipoConsignacao_Banco%20-%20Com%20gr&#225;ficos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https://dataprevrj-my.sharepoint.com/personal/claudiana_franca_dataprev_gov_br/Documents/Projetos/Consignado/Pedidos%20do%20Brunca/Revisados%20em%2020-11-2023/Quantitativos%20Novas%20Opera&#231;&#245;es%202023_PorTipoConsignacao_Banco%20e%20Portabilidade%202022-%20Com%20gr&#225;ficos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https://dataprevrj-my.sharepoint.com/personal/claudiana_franca_dataprev_gov_br/Documents/Projetos/Consignado/Pedidos%20do%20Brunca/Revisados%20em%2020-11-2023/Quantitativos%202022_2023_PorTipoConsignacao_Banco%20-%20Com%20gr&#225;ficos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18_11_2023\Quantitativos%202022_2023_PorTipoConsignacao_Banco%20-%20Com%20gr&#225;ficos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https://dataprevrj-my.sharepoint.com/personal/claudiana_franca_dataprev_gov_br/Documents/Projetos/Consignado/Pedidos%20do%20Brunca/Revisados%20em%2020-11-2023/Quantitativos%202022_2023_PorTipoConsignacao_Banco%20-%20Com%20gr&#225;ficos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dataprevrj-my.sharepoint.com/personal/tamara_kinupp_dataprev_gov_br/Documents/&#193;rea%20de%20Trabalho/Brunca/17_11_2023/Apuracao_ContratosAtivos_2023%20-%20Com%20gr&#225;fico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Brunca\18_11_2023\Quantitativos%202022_2023_PorTipoConsignacao_Banco%20-%20Com%20gr&#225;ficos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https://dataprevrj-my.sharepoint.com/personal/tamara_kinupp_dataprev_gov_br/Documents/&#193;rea%20de%20Trabalho/Brunca/17_11_2023/Quantitativos%202022_2023_PorTipoConsignacao_Banco%20-%20Com%20gr&#225;ficos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https://dataprevrj-my.sharepoint.com/personal/tamara_kinupp_dataprev_gov_br/Documents/&#193;rea%20de%20Trabalho/Brunca/17_11_2023/Quantitativos%202022_2023_PorTipoConsignacao_Banco%20-%20Com%20gr&#225;ficos.xlsx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dataprevrj-my.sharepoint.com/personal/claudiana_franca_dataprev_gov_br/Documents/Projetos/Consignado/Pedidos%20do%20Brunca/Revisados%20em%2020-11-2023/Apuracao_ContratosAtivos_2023%20-%20Com%20gr&#225;fico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dataprevrj-my.sharepoint.com/personal/claudiana_franca_dataprev_gov_br/Documents/Projetos/Consignado/Pedidos%20do%20Brunca/Revisados%20em%2020-11-2023/Apuracao_ContratosAtivos_2023%20-%20Com%20gr&#225;fico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dataprevrj-my.sharepoint.com/personal/claudiana_franca_dataprev_gov_br/Documents/Projetos/Consignado/Pedidos%20do%20Brunca/Revisados%20em%2020-11-2023/Apuracao_ContratosAtivos_2023%20-%20Com%20gr&#225;fico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dataprevrj-my.sharepoint.com/personal/claudiana_franca_dataprev_gov_br/Documents/Projetos/Consignado/Pedidos%20do%20Brunca/Revisados%20em%2020-11-2023/Apuracao_ContratosAtivos_2023%20-%20Com%20gr&#225;fico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dataprevrj-my.sharepoint.com/personal/claudiana_franca_dataprev_gov_br/Documents/Projetos/Consignado/Pedidos%20do%20Brunca/Revisados%20em%2020-11-2023/Apuracao_ContratosAtivos_2023%20-%20Com%20gr&#225;fico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dataprevrj-my.sharepoint.com/personal/claudiana_franca_dataprev_gov_br/Documents/Projetos/Consignado/Pedidos%20do%20Brunca/Revisados%20em%2020-11-2023/Apuracao_ContratosAtivos_2023%20-%20Com%20gr&#225;fico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dataprevrj-my.sharepoint.com/personal/claudiana_franca_dataprev_gov_br/Documents/Projetos/Consignado/Pedidos%20do%20Brunca/Revisados%20em%2020-11-2023/Quantitativos%202022_2023_PorTipoConsignacao_Banco%20-%20Com%20gr&#225;fico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'[Apuracao_ContratosAtivos_2023 - Com gráficos.xlsx]Volume Total'!$B$1</c:f>
              <c:strCache>
                <c:ptCount val="1"/>
                <c:pt idx="0">
                  <c:v>jan/23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gráficos.xlsx]Volume Total'!$A$2:$A$21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739 - BANCO CETELEM S.A.*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752 - CETELEM-BNP*	</c:v>
                </c:pt>
              </c:strCache>
            </c:strRef>
          </c:cat>
          <c:val>
            <c:numRef>
              <c:f>'[Apuracao_ContratosAtivos_2023 - Com gráficos.xlsx]Volume Total'!$B$2:$B$21</c:f>
              <c:numCache>
                <c:formatCode>#,##0</c:formatCode>
                <c:ptCount val="20"/>
                <c:pt idx="0">
                  <c:v>9310578</c:v>
                </c:pt>
                <c:pt idx="1">
                  <c:v>7304835</c:v>
                </c:pt>
                <c:pt idx="2">
                  <c:v>7166485</c:v>
                </c:pt>
                <c:pt idx="3">
                  <c:v>5893281</c:v>
                </c:pt>
                <c:pt idx="4">
                  <c:v>3906818</c:v>
                </c:pt>
                <c:pt idx="5">
                  <c:v>3732003</c:v>
                </c:pt>
                <c:pt idx="6">
                  <c:v>2862605</c:v>
                </c:pt>
                <c:pt idx="7">
                  <c:v>2486824</c:v>
                </c:pt>
                <c:pt idx="8">
                  <c:v>2099882</c:v>
                </c:pt>
                <c:pt idx="9">
                  <c:v>1917392</c:v>
                </c:pt>
                <c:pt idx="10">
                  <c:v>1788283</c:v>
                </c:pt>
                <c:pt idx="11">
                  <c:v>1768253</c:v>
                </c:pt>
                <c:pt idx="12">
                  <c:v>1521924</c:v>
                </c:pt>
                <c:pt idx="13">
                  <c:v>1419003</c:v>
                </c:pt>
                <c:pt idx="14">
                  <c:v>1373287</c:v>
                </c:pt>
                <c:pt idx="15">
                  <c:v>1348399</c:v>
                </c:pt>
                <c:pt idx="16">
                  <c:v>1302805</c:v>
                </c:pt>
                <c:pt idx="17">
                  <c:v>1225902</c:v>
                </c:pt>
                <c:pt idx="18">
                  <c:v>1104285</c:v>
                </c:pt>
                <c:pt idx="19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60-4A7B-8A9C-056CC6A9DEC2}"/>
            </c:ext>
          </c:extLst>
        </c:ser>
        <c:ser>
          <c:idx val="1"/>
          <c:order val="1"/>
          <c:tx>
            <c:strRef>
              <c:f>'[Apuracao_ContratosAtivos_2023 - Com gráficos.xlsx]Volume Total'!$C$1</c:f>
              <c:strCache>
                <c:ptCount val="1"/>
                <c:pt idx="0">
                  <c:v>fev/23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gráficos.xlsx]Volume Total'!$A$2:$A$21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739 - BANCO CETELEM S.A.*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752 - CETELEM-BNP*	</c:v>
                </c:pt>
              </c:strCache>
            </c:strRef>
          </c:cat>
          <c:val>
            <c:numRef>
              <c:f>'[Apuracao_ContratosAtivos_2023 - Com gráficos.xlsx]Volume Total'!$C$2:$C$21</c:f>
              <c:numCache>
                <c:formatCode>#,##0</c:formatCode>
                <c:ptCount val="20"/>
                <c:pt idx="0">
                  <c:v>9343290</c:v>
                </c:pt>
                <c:pt idx="1">
                  <c:v>7408444</c:v>
                </c:pt>
                <c:pt idx="2">
                  <c:v>7316673</c:v>
                </c:pt>
                <c:pt idx="3">
                  <c:v>5954545</c:v>
                </c:pt>
                <c:pt idx="4">
                  <c:v>3956302</c:v>
                </c:pt>
                <c:pt idx="5">
                  <c:v>3841879</c:v>
                </c:pt>
                <c:pt idx="6">
                  <c:v>2924669</c:v>
                </c:pt>
                <c:pt idx="7">
                  <c:v>2630470</c:v>
                </c:pt>
                <c:pt idx="8">
                  <c:v>2148575</c:v>
                </c:pt>
                <c:pt idx="9">
                  <c:v>1833790</c:v>
                </c:pt>
                <c:pt idx="10">
                  <c:v>1860168</c:v>
                </c:pt>
                <c:pt idx="11">
                  <c:v>1861660</c:v>
                </c:pt>
                <c:pt idx="12">
                  <c:v>1530388</c:v>
                </c:pt>
                <c:pt idx="13">
                  <c:v>1465317</c:v>
                </c:pt>
                <c:pt idx="14">
                  <c:v>1373798</c:v>
                </c:pt>
                <c:pt idx="15">
                  <c:v>1320594</c:v>
                </c:pt>
                <c:pt idx="16">
                  <c:v>1322964</c:v>
                </c:pt>
                <c:pt idx="17">
                  <c:v>1269437</c:v>
                </c:pt>
                <c:pt idx="18">
                  <c:v>1155715</c:v>
                </c:pt>
                <c:pt idx="19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B60-4A7B-8A9C-056CC6A9DEC2}"/>
            </c:ext>
          </c:extLst>
        </c:ser>
        <c:ser>
          <c:idx val="2"/>
          <c:order val="2"/>
          <c:tx>
            <c:strRef>
              <c:f>'[Apuracao_ContratosAtivos_2023 - Com gráficos.xlsx]Volume Total'!$D$1</c:f>
              <c:strCache>
                <c:ptCount val="1"/>
                <c:pt idx="0">
                  <c:v>mar/23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gráficos.xlsx]Volume Total'!$A$2:$A$21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739 - BANCO CETELEM S.A.*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752 - CETELEM-BNP*	</c:v>
                </c:pt>
              </c:strCache>
            </c:strRef>
          </c:cat>
          <c:val>
            <c:numRef>
              <c:f>'[Apuracao_ContratosAtivos_2023 - Com gráficos.xlsx]Volume Total'!$D$2:$D$21</c:f>
              <c:numCache>
                <c:formatCode>#,##0</c:formatCode>
                <c:ptCount val="20"/>
                <c:pt idx="0">
                  <c:v>9310048</c:v>
                </c:pt>
                <c:pt idx="1">
                  <c:v>7392679</c:v>
                </c:pt>
                <c:pt idx="2">
                  <c:v>7334719</c:v>
                </c:pt>
                <c:pt idx="3">
                  <c:v>5976225</c:v>
                </c:pt>
                <c:pt idx="4">
                  <c:v>3952628</c:v>
                </c:pt>
                <c:pt idx="5">
                  <c:v>3861746</c:v>
                </c:pt>
                <c:pt idx="6">
                  <c:v>2933270</c:v>
                </c:pt>
                <c:pt idx="7">
                  <c:v>2671920</c:v>
                </c:pt>
                <c:pt idx="8">
                  <c:v>2153784</c:v>
                </c:pt>
                <c:pt idx="9">
                  <c:v>1751835</c:v>
                </c:pt>
                <c:pt idx="10">
                  <c:v>1950945</c:v>
                </c:pt>
                <c:pt idx="11">
                  <c:v>1899344</c:v>
                </c:pt>
                <c:pt idx="12">
                  <c:v>1528169</c:v>
                </c:pt>
                <c:pt idx="13">
                  <c:v>1493262</c:v>
                </c:pt>
                <c:pt idx="14">
                  <c:v>1361873</c:v>
                </c:pt>
                <c:pt idx="15">
                  <c:v>1292727</c:v>
                </c:pt>
                <c:pt idx="16">
                  <c:v>1336183</c:v>
                </c:pt>
                <c:pt idx="17">
                  <c:v>1290232</c:v>
                </c:pt>
                <c:pt idx="18">
                  <c:v>1181445</c:v>
                </c:pt>
                <c:pt idx="19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B60-4A7B-8A9C-056CC6A9DEC2}"/>
            </c:ext>
          </c:extLst>
        </c:ser>
        <c:ser>
          <c:idx val="3"/>
          <c:order val="3"/>
          <c:tx>
            <c:strRef>
              <c:f>'[Apuracao_ContratosAtivos_2023 - Com gráficos.xlsx]Volume Total'!$E$1</c:f>
              <c:strCache>
                <c:ptCount val="1"/>
                <c:pt idx="0">
                  <c:v>abr/23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gráficos.xlsx]Volume Total'!$A$2:$A$21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739 - BANCO CETELEM S.A.*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752 - CETELEM-BNP*	</c:v>
                </c:pt>
              </c:strCache>
            </c:strRef>
          </c:cat>
          <c:val>
            <c:numRef>
              <c:f>'[Apuracao_ContratosAtivos_2023 - Com gráficos.xlsx]Volume Total'!$E$2:$E$21</c:f>
              <c:numCache>
                <c:formatCode>#,##0</c:formatCode>
                <c:ptCount val="20"/>
                <c:pt idx="0">
                  <c:v>9283660</c:v>
                </c:pt>
                <c:pt idx="1">
                  <c:v>7374210</c:v>
                </c:pt>
                <c:pt idx="2">
                  <c:v>7375244</c:v>
                </c:pt>
                <c:pt idx="3">
                  <c:v>6071037</c:v>
                </c:pt>
                <c:pt idx="4">
                  <c:v>3995709</c:v>
                </c:pt>
                <c:pt idx="5">
                  <c:v>3875133</c:v>
                </c:pt>
                <c:pt idx="6">
                  <c:v>2976823</c:v>
                </c:pt>
                <c:pt idx="7">
                  <c:v>2734449</c:v>
                </c:pt>
                <c:pt idx="8">
                  <c:v>2182291</c:v>
                </c:pt>
                <c:pt idx="9">
                  <c:v>1709356</c:v>
                </c:pt>
                <c:pt idx="10">
                  <c:v>2031112</c:v>
                </c:pt>
                <c:pt idx="11">
                  <c:v>1958495</c:v>
                </c:pt>
                <c:pt idx="12">
                  <c:v>1526414</c:v>
                </c:pt>
                <c:pt idx="13">
                  <c:v>1535423</c:v>
                </c:pt>
                <c:pt idx="14">
                  <c:v>1350713</c:v>
                </c:pt>
                <c:pt idx="15">
                  <c:v>1271270</c:v>
                </c:pt>
                <c:pt idx="16">
                  <c:v>1369565</c:v>
                </c:pt>
                <c:pt idx="17">
                  <c:v>1295721</c:v>
                </c:pt>
                <c:pt idx="18">
                  <c:v>1211301</c:v>
                </c:pt>
                <c:pt idx="19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B60-4A7B-8A9C-056CC6A9DEC2}"/>
            </c:ext>
          </c:extLst>
        </c:ser>
        <c:ser>
          <c:idx val="4"/>
          <c:order val="4"/>
          <c:tx>
            <c:strRef>
              <c:f>'[Apuracao_ContratosAtivos_2023 - Com gráficos.xlsx]Volume Total'!$F$1</c:f>
              <c:strCache>
                <c:ptCount val="1"/>
                <c:pt idx="0">
                  <c:v>mai/23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gráficos.xlsx]Volume Total'!$A$2:$A$21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739 - BANCO CETELEM S.A.*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752 - CETELEM-BNP*	</c:v>
                </c:pt>
              </c:strCache>
            </c:strRef>
          </c:cat>
          <c:val>
            <c:numRef>
              <c:f>'[Apuracao_ContratosAtivos_2023 - Com gráficos.xlsx]Volume Total'!$F$2:$F$21</c:f>
              <c:numCache>
                <c:formatCode>#,##0</c:formatCode>
                <c:ptCount val="20"/>
                <c:pt idx="0">
                  <c:v>9201720</c:v>
                </c:pt>
                <c:pt idx="1">
                  <c:v>7325475</c:v>
                </c:pt>
                <c:pt idx="2">
                  <c:v>7405076</c:v>
                </c:pt>
                <c:pt idx="3">
                  <c:v>6046605</c:v>
                </c:pt>
                <c:pt idx="4">
                  <c:v>3999598</c:v>
                </c:pt>
                <c:pt idx="5">
                  <c:v>3905002</c:v>
                </c:pt>
                <c:pt idx="6">
                  <c:v>2991345</c:v>
                </c:pt>
                <c:pt idx="7">
                  <c:v>2795964</c:v>
                </c:pt>
                <c:pt idx="8">
                  <c:v>2200926</c:v>
                </c:pt>
                <c:pt idx="9">
                  <c:v>0</c:v>
                </c:pt>
                <c:pt idx="10">
                  <c:v>2110482</c:v>
                </c:pt>
                <c:pt idx="11">
                  <c:v>2098104</c:v>
                </c:pt>
                <c:pt idx="12">
                  <c:v>1525221</c:v>
                </c:pt>
                <c:pt idx="13">
                  <c:v>1569301</c:v>
                </c:pt>
                <c:pt idx="14">
                  <c:v>1342455</c:v>
                </c:pt>
                <c:pt idx="15">
                  <c:v>1246466</c:v>
                </c:pt>
                <c:pt idx="16">
                  <c:v>1401245</c:v>
                </c:pt>
                <c:pt idx="17">
                  <c:v>1325116</c:v>
                </c:pt>
                <c:pt idx="18">
                  <c:v>1256946</c:v>
                </c:pt>
                <c:pt idx="19">
                  <c:v>1633120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B60-4A7B-8A9C-056CC6A9DEC2}"/>
            </c:ext>
          </c:extLst>
        </c:ser>
        <c:ser>
          <c:idx val="5"/>
          <c:order val="5"/>
          <c:tx>
            <c:strRef>
              <c:f>'[Apuracao_ContratosAtivos_2023 - Com gráficos.xlsx]Volume Total'!$G$1</c:f>
              <c:strCache>
                <c:ptCount val="1"/>
                <c:pt idx="0">
                  <c:v>jun/23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gráficos.xlsx]Volume Total'!$A$2:$A$21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739 - BANCO CETELEM S.A.*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752 - CETELEM-BNP*	</c:v>
                </c:pt>
              </c:strCache>
            </c:strRef>
          </c:cat>
          <c:val>
            <c:numRef>
              <c:f>'[Apuracao_ContratosAtivos_2023 - Com gráficos.xlsx]Volume Total'!$G$2:$G$21</c:f>
              <c:numCache>
                <c:formatCode>#,##0</c:formatCode>
                <c:ptCount val="20"/>
                <c:pt idx="0">
                  <c:v>9124794</c:v>
                </c:pt>
                <c:pt idx="1">
                  <c:v>7276859</c:v>
                </c:pt>
                <c:pt idx="2">
                  <c:v>7430593</c:v>
                </c:pt>
                <c:pt idx="3">
                  <c:v>5991822</c:v>
                </c:pt>
                <c:pt idx="4">
                  <c:v>3991184</c:v>
                </c:pt>
                <c:pt idx="5">
                  <c:v>3918842</c:v>
                </c:pt>
                <c:pt idx="6">
                  <c:v>2958939</c:v>
                </c:pt>
                <c:pt idx="7">
                  <c:v>2837614</c:v>
                </c:pt>
                <c:pt idx="8">
                  <c:v>2210334</c:v>
                </c:pt>
                <c:pt idx="9">
                  <c:v>0</c:v>
                </c:pt>
                <c:pt idx="10">
                  <c:v>2152982</c:v>
                </c:pt>
                <c:pt idx="11">
                  <c:v>2128297</c:v>
                </c:pt>
                <c:pt idx="12">
                  <c:v>1518271</c:v>
                </c:pt>
                <c:pt idx="13">
                  <c:v>1587951</c:v>
                </c:pt>
                <c:pt idx="14">
                  <c:v>1325185</c:v>
                </c:pt>
                <c:pt idx="15">
                  <c:v>1227840</c:v>
                </c:pt>
                <c:pt idx="16">
                  <c:v>1417050</c:v>
                </c:pt>
                <c:pt idx="17">
                  <c:v>1350489</c:v>
                </c:pt>
                <c:pt idx="18">
                  <c:v>1295540</c:v>
                </c:pt>
                <c:pt idx="19">
                  <c:v>1588318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B60-4A7B-8A9C-056CC6A9DEC2}"/>
            </c:ext>
          </c:extLst>
        </c:ser>
        <c:ser>
          <c:idx val="6"/>
          <c:order val="6"/>
          <c:tx>
            <c:strRef>
              <c:f>'[Apuracao_ContratosAtivos_2023 - Com gráficos.xlsx]Volume Total'!$H$1</c:f>
              <c:strCache>
                <c:ptCount val="1"/>
                <c:pt idx="0">
                  <c:v>jul/23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gráficos.xlsx]Volume Total'!$A$2:$A$21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739 - BANCO CETELEM S.A.*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752 - CETELEM-BNP*	</c:v>
                </c:pt>
              </c:strCache>
            </c:strRef>
          </c:cat>
          <c:val>
            <c:numRef>
              <c:f>'[Apuracao_ContratosAtivos_2023 - Com gráficos.xlsx]Volume Total'!$H$2:$H$21</c:f>
              <c:numCache>
                <c:formatCode>#,##0</c:formatCode>
                <c:ptCount val="20"/>
                <c:pt idx="0">
                  <c:v>9043705</c:v>
                </c:pt>
                <c:pt idx="1">
                  <c:v>7235300</c:v>
                </c:pt>
                <c:pt idx="2">
                  <c:v>7462801</c:v>
                </c:pt>
                <c:pt idx="3">
                  <c:v>5957433</c:v>
                </c:pt>
                <c:pt idx="4">
                  <c:v>3983890</c:v>
                </c:pt>
                <c:pt idx="5">
                  <c:v>3922722</c:v>
                </c:pt>
                <c:pt idx="6">
                  <c:v>2932205</c:v>
                </c:pt>
                <c:pt idx="7">
                  <c:v>2881902</c:v>
                </c:pt>
                <c:pt idx="8">
                  <c:v>2215401</c:v>
                </c:pt>
                <c:pt idx="9" formatCode="General">
                  <c:v>0</c:v>
                </c:pt>
                <c:pt idx="10">
                  <c:v>2193507</c:v>
                </c:pt>
                <c:pt idx="11">
                  <c:v>2147412</c:v>
                </c:pt>
                <c:pt idx="12">
                  <c:v>1499592</c:v>
                </c:pt>
                <c:pt idx="13">
                  <c:v>1598320</c:v>
                </c:pt>
                <c:pt idx="14">
                  <c:v>1304044</c:v>
                </c:pt>
                <c:pt idx="15">
                  <c:v>1210217</c:v>
                </c:pt>
                <c:pt idx="16">
                  <c:v>1432702</c:v>
                </c:pt>
                <c:pt idx="17">
                  <c:v>1376860</c:v>
                </c:pt>
                <c:pt idx="18">
                  <c:v>1338138</c:v>
                </c:pt>
                <c:pt idx="19">
                  <c:v>1540403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B60-4A7B-8A9C-056CC6A9DEC2}"/>
            </c:ext>
          </c:extLst>
        </c:ser>
        <c:ser>
          <c:idx val="7"/>
          <c:order val="7"/>
          <c:tx>
            <c:strRef>
              <c:f>'[Apuracao_ContratosAtivos_2023 - Com gráficos.xlsx]Volume Total'!$I$1</c:f>
              <c:strCache>
                <c:ptCount val="1"/>
                <c:pt idx="0">
                  <c:v>ago/23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gráficos.xlsx]Volume Total'!$A$2:$A$21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739 - BANCO CETELEM S.A.*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752 - CETELEM-BNP*	</c:v>
                </c:pt>
              </c:strCache>
            </c:strRef>
          </c:cat>
          <c:val>
            <c:numRef>
              <c:f>'[Apuracao_ContratosAtivos_2023 - Com gráficos.xlsx]Volume Total'!$I$2:$I$21</c:f>
              <c:numCache>
                <c:formatCode>#,##0</c:formatCode>
                <c:ptCount val="20"/>
                <c:pt idx="0">
                  <c:v>8932444</c:v>
                </c:pt>
                <c:pt idx="1">
                  <c:v>7180700</c:v>
                </c:pt>
                <c:pt idx="2">
                  <c:v>7473734</c:v>
                </c:pt>
                <c:pt idx="3">
                  <c:v>5962552</c:v>
                </c:pt>
                <c:pt idx="4">
                  <c:v>3981235</c:v>
                </c:pt>
                <c:pt idx="5">
                  <c:v>3912151</c:v>
                </c:pt>
                <c:pt idx="6">
                  <c:v>2899642</c:v>
                </c:pt>
                <c:pt idx="7">
                  <c:v>2920379</c:v>
                </c:pt>
                <c:pt idx="8">
                  <c:v>2224103</c:v>
                </c:pt>
                <c:pt idx="9" formatCode="General">
                  <c:v>0</c:v>
                </c:pt>
                <c:pt idx="10">
                  <c:v>2242605</c:v>
                </c:pt>
                <c:pt idx="11">
                  <c:v>2171375</c:v>
                </c:pt>
                <c:pt idx="12">
                  <c:v>1504469</c:v>
                </c:pt>
                <c:pt idx="13">
                  <c:v>1600255</c:v>
                </c:pt>
                <c:pt idx="14">
                  <c:v>1273549</c:v>
                </c:pt>
                <c:pt idx="15">
                  <c:v>1188243</c:v>
                </c:pt>
                <c:pt idx="16">
                  <c:v>1443110</c:v>
                </c:pt>
                <c:pt idx="17">
                  <c:v>1406465</c:v>
                </c:pt>
                <c:pt idx="18">
                  <c:v>1415125</c:v>
                </c:pt>
                <c:pt idx="19">
                  <c:v>1478396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9B60-4A7B-8A9C-056CC6A9DEC2}"/>
            </c:ext>
          </c:extLst>
        </c:ser>
        <c:ser>
          <c:idx val="8"/>
          <c:order val="8"/>
          <c:tx>
            <c:strRef>
              <c:f>'[Apuracao_ContratosAtivos_2023 - Com gráficos.xlsx]Volume Total'!$J$1</c:f>
              <c:strCache>
                <c:ptCount val="1"/>
                <c:pt idx="0">
                  <c:v>set/23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gráficos.xlsx]Volume Total'!$A$2:$A$21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739 - BANCO CETELEM S.A.*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752 - CETELEM-BNP*	</c:v>
                </c:pt>
              </c:strCache>
            </c:strRef>
          </c:cat>
          <c:val>
            <c:numRef>
              <c:f>'[Apuracao_ContratosAtivos_2023 - Com gráficos.xlsx]Volume Total'!$J$2:$J$21</c:f>
              <c:numCache>
                <c:formatCode>#,##0</c:formatCode>
                <c:ptCount val="20"/>
                <c:pt idx="0">
                  <c:v>8849221</c:v>
                </c:pt>
                <c:pt idx="1">
                  <c:v>6995447</c:v>
                </c:pt>
                <c:pt idx="2">
                  <c:v>7552743</c:v>
                </c:pt>
                <c:pt idx="3">
                  <c:v>5888415</c:v>
                </c:pt>
                <c:pt idx="4">
                  <c:v>3972118</c:v>
                </c:pt>
                <c:pt idx="5">
                  <c:v>3954157</c:v>
                </c:pt>
                <c:pt idx="6">
                  <c:v>2867423</c:v>
                </c:pt>
                <c:pt idx="7">
                  <c:v>3013053</c:v>
                </c:pt>
                <c:pt idx="8">
                  <c:v>2232066</c:v>
                </c:pt>
                <c:pt idx="9" formatCode="General">
                  <c:v>0</c:v>
                </c:pt>
                <c:pt idx="10">
                  <c:v>2277265</c:v>
                </c:pt>
                <c:pt idx="11">
                  <c:v>2212349</c:v>
                </c:pt>
                <c:pt idx="12">
                  <c:v>1546477</c:v>
                </c:pt>
                <c:pt idx="13">
                  <c:v>1611915</c:v>
                </c:pt>
                <c:pt idx="14">
                  <c:v>1245889</c:v>
                </c:pt>
                <c:pt idx="15">
                  <c:v>1170920</c:v>
                </c:pt>
                <c:pt idx="16">
                  <c:v>1453236</c:v>
                </c:pt>
                <c:pt idx="17">
                  <c:v>1431109</c:v>
                </c:pt>
                <c:pt idx="18">
                  <c:v>1485857</c:v>
                </c:pt>
                <c:pt idx="19">
                  <c:v>1427802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B60-4A7B-8A9C-056CC6A9DEC2}"/>
            </c:ext>
          </c:extLst>
        </c:ser>
        <c:ser>
          <c:idx val="9"/>
          <c:order val="9"/>
          <c:tx>
            <c:strRef>
              <c:f>'[Apuracao_ContratosAtivos_2023 - Com gráficos.xlsx]Volume Total'!$K$1</c:f>
              <c:strCache>
                <c:ptCount val="1"/>
                <c:pt idx="0">
                  <c:v>out/23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gráficos.xlsx]Volume Total'!$A$2:$A$21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318 - BANCO BMG S. A.</c:v>
                </c:pt>
                <c:pt idx="4">
                  <c:v>104 - CAIXA ECONOMICA FEDERAL</c:v>
                </c:pt>
                <c:pt idx="5">
                  <c:v>033 - BANCO SANTANDER (BRASIL) S/A</c:v>
                </c:pt>
                <c:pt idx="6">
                  <c:v>341 - BANCO ITAU S/A</c:v>
                </c:pt>
                <c:pt idx="7">
                  <c:v>626 - BANCO C6 CONSIGNADO</c:v>
                </c:pt>
                <c:pt idx="8">
                  <c:v>001 - BANCO DO BRASIL S/A</c:v>
                </c:pt>
                <c:pt idx="9">
                  <c:v>739 - BANCO CETELEM S.A.*</c:v>
                </c:pt>
                <c:pt idx="10">
                  <c:v>000 - Outras</c:v>
                </c:pt>
                <c:pt idx="11">
                  <c:v>121 - BANCO AGIBANK S.A.</c:v>
                </c:pt>
                <c:pt idx="12">
                  <c:v>041 - BANCO DO ESTADO DO RIO GRANDE DO SUL S/A</c:v>
                </c:pt>
                <c:pt idx="13">
                  <c:v>389 - BANCO MERCANTIL DO BRASIL S/A</c:v>
                </c:pt>
                <c:pt idx="14">
                  <c:v>422 - BANCO SAFRA S/A</c:v>
                </c:pt>
                <c:pt idx="15">
                  <c:v>394 - BANCO BRADESCO FINANCIAMENTOS S.A.</c:v>
                </c:pt>
                <c:pt idx="16">
                  <c:v>254 - PARANA BANCO S. A.</c:v>
                </c:pt>
                <c:pt idx="17">
                  <c:v>707 - BANCO DAYCOVAL S. A.</c:v>
                </c:pt>
                <c:pt idx="18">
                  <c:v>935 - FACTA FINANCEIRA S A</c:v>
                </c:pt>
                <c:pt idx="19">
                  <c:v>752 - CETELEM-BNP*	</c:v>
                </c:pt>
              </c:strCache>
            </c:strRef>
          </c:cat>
          <c:val>
            <c:numRef>
              <c:f>'[Apuracao_ContratosAtivos_2023 - Com gráficos.xlsx]Volume Total'!$K$2:$K$21</c:f>
              <c:numCache>
                <c:formatCode>#,##0</c:formatCode>
                <c:ptCount val="20"/>
                <c:pt idx="0">
                  <c:v>8748207</c:v>
                </c:pt>
                <c:pt idx="1">
                  <c:v>6790960</c:v>
                </c:pt>
                <c:pt idx="2">
                  <c:v>7614615</c:v>
                </c:pt>
                <c:pt idx="3">
                  <c:v>5817631</c:v>
                </c:pt>
                <c:pt idx="4">
                  <c:v>3964792</c:v>
                </c:pt>
                <c:pt idx="5">
                  <c:v>3966689</c:v>
                </c:pt>
                <c:pt idx="6">
                  <c:v>2842695</c:v>
                </c:pt>
                <c:pt idx="7">
                  <c:v>3075445</c:v>
                </c:pt>
                <c:pt idx="8">
                  <c:v>2241434</c:v>
                </c:pt>
                <c:pt idx="9" formatCode="General">
                  <c:v>0</c:v>
                </c:pt>
                <c:pt idx="10">
                  <c:v>2323022</c:v>
                </c:pt>
                <c:pt idx="11">
                  <c:v>2270281</c:v>
                </c:pt>
                <c:pt idx="12">
                  <c:v>1549774</c:v>
                </c:pt>
                <c:pt idx="13">
                  <c:v>1621826</c:v>
                </c:pt>
                <c:pt idx="14">
                  <c:v>1217925</c:v>
                </c:pt>
                <c:pt idx="15">
                  <c:v>1148667</c:v>
                </c:pt>
                <c:pt idx="16">
                  <c:v>1459375</c:v>
                </c:pt>
                <c:pt idx="17">
                  <c:v>1445285</c:v>
                </c:pt>
                <c:pt idx="18">
                  <c:v>1559794</c:v>
                </c:pt>
                <c:pt idx="19">
                  <c:v>1391612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B60-4A7B-8A9C-056CC6A9DE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axId val="732921056"/>
        <c:axId val="624681280"/>
      </c:barChart>
      <c:catAx>
        <c:axId val="732921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24681280"/>
        <c:crosses val="autoZero"/>
        <c:auto val="0"/>
        <c:lblAlgn val="ctr"/>
        <c:lblOffset val="100"/>
        <c:noMultiLvlLbl val="0"/>
      </c:catAx>
      <c:valAx>
        <c:axId val="624681280"/>
        <c:scaling>
          <c:orientation val="minMax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32921056"/>
        <c:crosses val="max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6350" cap="flat" cmpd="sng" algn="ctr">
      <a:noFill/>
      <a:round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pt-BR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1"/>
              <c:layout>
                <c:manualLayout>
                  <c:x val="-0.11590554630458322"/>
                  <c:y val="5.69544014989322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937-43EA-8449-D53CCB68F8D4}"/>
                </c:ext>
              </c:extLst>
            </c:dLbl>
            <c:dLbl>
              <c:idx val="2"/>
              <c:layout>
                <c:manualLayout>
                  <c:x val="-1.2598428946150392E-2"/>
                  <c:y val="4.9360481299074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937-43EA-8449-D53CCB68F8D4}"/>
                </c:ext>
              </c:extLst>
            </c:dLbl>
            <c:dLbl>
              <c:idx val="3"/>
              <c:layout>
                <c:manualLayout>
                  <c:x val="-7.811025946613219E-2"/>
                  <c:y val="-5.31574413990035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937-43EA-8449-D53CCB68F8D4}"/>
                </c:ext>
              </c:extLst>
            </c:dLbl>
            <c:dLbl>
              <c:idx val="5"/>
              <c:layout>
                <c:manualLayout>
                  <c:x val="-3.7795286838451132E-2"/>
                  <c:y val="4.17665610992169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937-43EA-8449-D53CCB68F8D4}"/>
                </c:ext>
              </c:extLst>
            </c:dLbl>
            <c:dLbl>
              <c:idx val="6"/>
              <c:layout>
                <c:manualLayout>
                  <c:x val="-2.5196857892300691E-3"/>
                  <c:y val="3.41726408993593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937-43EA-8449-D53CCB68F8D4}"/>
                </c:ext>
              </c:extLst>
            </c:dLbl>
            <c:dLbl>
              <c:idx val="7"/>
              <c:layout>
                <c:manualLayout>
                  <c:x val="-4.0314972627681106E-2"/>
                  <c:y val="-7.2142241898647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937-43EA-8449-D53CCB68F8D4}"/>
                </c:ext>
              </c:extLst>
            </c:dLbl>
            <c:dLbl>
              <c:idx val="8"/>
              <c:layout>
                <c:manualLayout>
                  <c:x val="5.0393715784601383E-3"/>
                  <c:y val="3.03756807994305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937-43EA-8449-D53CCB68F8D4}"/>
                </c:ext>
              </c:extLst>
            </c:dLbl>
            <c:dLbl>
              <c:idx val="9"/>
              <c:layout>
                <c:manualLayout>
                  <c:x val="-1.8477482334234505E-16"/>
                  <c:y val="-5.3157441399003545E-2"/>
                </c:manualLayout>
              </c:layout>
              <c:tx>
                <c:rich>
                  <a:bodyPr/>
                  <a:lstStyle/>
                  <a:p>
                    <a:fld id="{EB65AD70-54A8-4123-8147-50421A62240D}" type="VALUE">
                      <a:rPr lang="en-US" i="1">
                        <a:highlight>
                          <a:srgbClr val="FFFF00"/>
                        </a:highlight>
                      </a:rPr>
                      <a:pPr/>
                      <a:t>[VALOR]</a:t>
                    </a:fld>
                    <a:endParaRPr lang="pt-BR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2937-43EA-8449-D53CCB68F8D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'Margem Livre Empréstimo'!$B$69:$K$69</c:f>
              <c:strCache>
                <c:ptCount val="10"/>
                <c:pt idx="0">
                  <c:v>jan/23</c:v>
                </c:pt>
                <c:pt idx="1">
                  <c:v>fev/23</c:v>
                </c:pt>
                <c:pt idx="2">
                  <c:v>mar/23</c:v>
                </c:pt>
                <c:pt idx="3">
                  <c:v>abr/23</c:v>
                </c:pt>
                <c:pt idx="4">
                  <c:v>mai/23</c:v>
                </c:pt>
                <c:pt idx="5">
                  <c:v>jun/23</c:v>
                </c:pt>
                <c:pt idx="6">
                  <c:v>jul/23</c:v>
                </c:pt>
                <c:pt idx="7">
                  <c:v>ago/23</c:v>
                </c:pt>
                <c:pt idx="8">
                  <c:v>set/23</c:v>
                </c:pt>
                <c:pt idx="9">
                  <c:v>out/23</c:v>
                </c:pt>
              </c:strCache>
            </c:strRef>
          </c:cat>
          <c:val>
            <c:numRef>
              <c:f>'Margem Livre Empréstimo'!$B$70:$K$70</c:f>
              <c:numCache>
                <c:formatCode>#,##0</c:formatCode>
                <c:ptCount val="10"/>
                <c:pt idx="0">
                  <c:v>3058126</c:v>
                </c:pt>
                <c:pt idx="1">
                  <c:v>1314345</c:v>
                </c:pt>
                <c:pt idx="2">
                  <c:v>588316</c:v>
                </c:pt>
                <c:pt idx="3">
                  <c:v>688226</c:v>
                </c:pt>
                <c:pt idx="4">
                  <c:v>727525</c:v>
                </c:pt>
                <c:pt idx="5">
                  <c:v>460512</c:v>
                </c:pt>
                <c:pt idx="6">
                  <c:v>437241</c:v>
                </c:pt>
                <c:pt idx="7">
                  <c:v>534758</c:v>
                </c:pt>
                <c:pt idx="8">
                  <c:v>656434</c:v>
                </c:pt>
                <c:pt idx="9">
                  <c:v>768315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937-43EA-8449-D53CCB68F8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41222576"/>
        <c:axId val="631136144"/>
      </c:lineChart>
      <c:catAx>
        <c:axId val="841222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31136144"/>
        <c:crosses val="autoZero"/>
        <c:auto val="1"/>
        <c:lblAlgn val="ctr"/>
        <c:lblOffset val="100"/>
        <c:noMultiLvlLbl val="0"/>
      </c:catAx>
      <c:valAx>
        <c:axId val="631136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41222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1"/>
              <c:layout>
                <c:manualLayout>
                  <c:x val="-2.6120180389667845E-3"/>
                  <c:y val="6.15420250863697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2EC-449C-8BF7-04BBCD865488}"/>
                </c:ext>
              </c:extLst>
            </c:dLbl>
            <c:dLbl>
              <c:idx val="2"/>
              <c:layout>
                <c:manualLayout>
                  <c:x val="-4.4404306662435333E-2"/>
                  <c:y val="4.92336200690966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2EC-449C-8BF7-04BBCD865488}"/>
                </c:ext>
              </c:extLst>
            </c:dLbl>
            <c:dLbl>
              <c:idx val="3"/>
              <c:layout>
                <c:manualLayout>
                  <c:x val="-9.5772888385536178E-17"/>
                  <c:y val="2.15397087802297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2EC-449C-8BF7-04BBCD865488}"/>
                </c:ext>
              </c:extLst>
            </c:dLbl>
            <c:dLbl>
              <c:idx val="4"/>
              <c:layout>
                <c:manualLayout>
                  <c:x val="7.8360541169002571E-3"/>
                  <c:y val="-4.30794175604597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2EC-449C-8BF7-04BBCD865488}"/>
                </c:ext>
              </c:extLst>
            </c:dLbl>
            <c:dLbl>
              <c:idx val="5"/>
              <c:layout>
                <c:manualLayout>
                  <c:x val="-5.4852378818302565E-2"/>
                  <c:y val="4.61565188147781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2EC-449C-8BF7-04BBCD865488}"/>
                </c:ext>
              </c:extLst>
            </c:dLbl>
            <c:dLbl>
              <c:idx val="6"/>
              <c:layout>
                <c:manualLayout>
                  <c:x val="5.2240360779335689E-3"/>
                  <c:y val="4.3079417560459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2EC-449C-8BF7-04BBCD865488}"/>
                </c:ext>
              </c:extLst>
            </c:dLbl>
            <c:dLbl>
              <c:idx val="7"/>
              <c:layout>
                <c:manualLayout>
                  <c:x val="2.0896144311734179E-2"/>
                  <c:y val="1.23084050172741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2EC-449C-8BF7-04BBCD865488}"/>
                </c:ext>
              </c:extLst>
            </c:dLbl>
            <c:dLbl>
              <c:idx val="8"/>
              <c:layout>
                <c:manualLayout>
                  <c:x val="5.2240360779335689E-3"/>
                  <c:y val="-5.23107213234152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2EC-449C-8BF7-04BBCD865488}"/>
                </c:ext>
              </c:extLst>
            </c:dLbl>
            <c:dLbl>
              <c:idx val="9"/>
              <c:layout>
                <c:manualLayout>
                  <c:x val="-5.2240350035025716E-3"/>
                  <c:y val="8.3081733866600518E-2"/>
                </c:manualLayout>
              </c:layout>
              <c:tx>
                <c:rich>
                  <a:bodyPr/>
                  <a:lstStyle/>
                  <a:p>
                    <a:fld id="{998085C6-9CF5-43B1-B8FC-A6F2B279133E}" type="VALUE">
                      <a:rPr lang="en-US">
                        <a:highlight>
                          <a:srgbClr val="FFFF00"/>
                        </a:highlight>
                      </a:rPr>
                      <a:pPr/>
                      <a:t>[VALOR]</a:t>
                    </a:fld>
                    <a:endParaRPr lang="pt-BR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8-A2EC-449C-8BF7-04BBCD86548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'Margem Livre Empréstimo'!$B$75:$K$75</c:f>
              <c:strCache>
                <c:ptCount val="10"/>
                <c:pt idx="0">
                  <c:v>jan/23</c:v>
                </c:pt>
                <c:pt idx="1">
                  <c:v>fev/23</c:v>
                </c:pt>
                <c:pt idx="2">
                  <c:v>mar/23</c:v>
                </c:pt>
                <c:pt idx="3">
                  <c:v>abr/23</c:v>
                </c:pt>
                <c:pt idx="4">
                  <c:v>mai/23</c:v>
                </c:pt>
                <c:pt idx="5">
                  <c:v>jun/23</c:v>
                </c:pt>
                <c:pt idx="6">
                  <c:v>jul/23</c:v>
                </c:pt>
                <c:pt idx="7">
                  <c:v>ago/23</c:v>
                </c:pt>
                <c:pt idx="8">
                  <c:v>set/23</c:v>
                </c:pt>
                <c:pt idx="9">
                  <c:v>out/23</c:v>
                </c:pt>
              </c:strCache>
            </c:strRef>
          </c:cat>
          <c:val>
            <c:numRef>
              <c:f>'Margem Livre Empréstimo'!$B$76:$K$76</c:f>
              <c:numCache>
                <c:formatCode>#,##0</c:formatCode>
                <c:ptCount val="10"/>
                <c:pt idx="0">
                  <c:v>3058126</c:v>
                </c:pt>
                <c:pt idx="1">
                  <c:v>1314345</c:v>
                </c:pt>
                <c:pt idx="2">
                  <c:v>588316</c:v>
                </c:pt>
                <c:pt idx="3">
                  <c:v>688226</c:v>
                </c:pt>
                <c:pt idx="4">
                  <c:v>727525</c:v>
                </c:pt>
                <c:pt idx="5">
                  <c:v>460512</c:v>
                </c:pt>
                <c:pt idx="6">
                  <c:v>437241</c:v>
                </c:pt>
                <c:pt idx="7">
                  <c:v>534758</c:v>
                </c:pt>
                <c:pt idx="8">
                  <c:v>656434</c:v>
                </c:pt>
                <c:pt idx="9">
                  <c:v>654315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2EC-449C-8BF7-04BBCD8654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2977104"/>
        <c:axId val="622526192"/>
      </c:lineChart>
      <c:catAx>
        <c:axId val="132977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22526192"/>
        <c:crosses val="autoZero"/>
        <c:auto val="1"/>
        <c:lblAlgn val="ctr"/>
        <c:lblOffset val="100"/>
        <c:noMultiLvlLbl val="0"/>
      </c:catAx>
      <c:valAx>
        <c:axId val="622526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32977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'[Quantitativos 2022_2023_PorTipoConsignacao_Banco - Com gráficos.xlsx]Margem Livre - RMC'!$B$1</c:f>
              <c:strCache>
                <c:ptCount val="1"/>
                <c:pt idx="0">
                  <c:v>jan/2023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 *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 *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 *</c:v>
                </c:pt>
                <c:pt idx="12">
                  <c:v>243 - BANCO MASTER S.A. *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'[Quantitativos 2022_2023_PorTipoConsignacao_Banco - Com gráficos.xlsx]Margem Livre - RMC'!$B$2:$B$15</c:f>
              <c:numCache>
                <c:formatCode>#,##0</c:formatCode>
                <c:ptCount val="14"/>
                <c:pt idx="0">
                  <c:v>51227</c:v>
                </c:pt>
                <c:pt idx="1">
                  <c:v>25616</c:v>
                </c:pt>
                <c:pt idx="2">
                  <c:v>22163</c:v>
                </c:pt>
                <c:pt idx="3">
                  <c:v>17270</c:v>
                </c:pt>
                <c:pt idx="4">
                  <c:v>16046</c:v>
                </c:pt>
                <c:pt idx="5">
                  <c:v>7596</c:v>
                </c:pt>
                <c:pt idx="6">
                  <c:v>7357</c:v>
                </c:pt>
                <c:pt idx="7">
                  <c:v>4564</c:v>
                </c:pt>
                <c:pt idx="8">
                  <c:v>892</c:v>
                </c:pt>
                <c:pt idx="9">
                  <c:v>446</c:v>
                </c:pt>
                <c:pt idx="10">
                  <c:v>27</c:v>
                </c:pt>
                <c:pt idx="11">
                  <c:v>21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93-4289-9A56-6CF0E08CEEA8}"/>
            </c:ext>
          </c:extLst>
        </c:ser>
        <c:ser>
          <c:idx val="1"/>
          <c:order val="1"/>
          <c:tx>
            <c:strRef>
              <c:f>'[Quantitativos 2022_2023_PorTipoConsignacao_Banco - Com gráficos.xlsx]Margem Livre - RMC'!$C$1</c:f>
              <c:strCache>
                <c:ptCount val="1"/>
                <c:pt idx="0">
                  <c:v>fev/2023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 *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 *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 *</c:v>
                </c:pt>
                <c:pt idx="12">
                  <c:v>243 - BANCO MASTER S.A. *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'[Quantitativos 2022_2023_PorTipoConsignacao_Banco - Com gráficos.xlsx]Margem Livre - RMC'!$C$2:$C$15</c:f>
              <c:numCache>
                <c:formatCode>#,##0</c:formatCode>
                <c:ptCount val="14"/>
                <c:pt idx="0">
                  <c:v>46706</c:v>
                </c:pt>
                <c:pt idx="1">
                  <c:v>21804</c:v>
                </c:pt>
                <c:pt idx="2">
                  <c:v>19132</c:v>
                </c:pt>
                <c:pt idx="3">
                  <c:v>16641</c:v>
                </c:pt>
                <c:pt idx="4">
                  <c:v>11330</c:v>
                </c:pt>
                <c:pt idx="5">
                  <c:v>6306</c:v>
                </c:pt>
                <c:pt idx="6">
                  <c:v>7539</c:v>
                </c:pt>
                <c:pt idx="7">
                  <c:v>5071</c:v>
                </c:pt>
                <c:pt idx="8">
                  <c:v>888</c:v>
                </c:pt>
                <c:pt idx="9">
                  <c:v>398</c:v>
                </c:pt>
                <c:pt idx="10">
                  <c:v>11</c:v>
                </c:pt>
                <c:pt idx="11">
                  <c:v>1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93-4289-9A56-6CF0E08CEEA8}"/>
            </c:ext>
          </c:extLst>
        </c:ser>
        <c:ser>
          <c:idx val="2"/>
          <c:order val="2"/>
          <c:tx>
            <c:strRef>
              <c:f>'[Quantitativos 2022_2023_PorTipoConsignacao_Banco - Com gráficos.xlsx]Margem Livre - RMC'!$D$1</c:f>
              <c:strCache>
                <c:ptCount val="1"/>
                <c:pt idx="0">
                  <c:v>mar/2023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 *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 *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 *</c:v>
                </c:pt>
                <c:pt idx="12">
                  <c:v>243 - BANCO MASTER S.A. *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'[Quantitativos 2022_2023_PorTipoConsignacao_Banco - Com gráficos.xlsx]Margem Livre - RMC'!$D$2:$D$15</c:f>
              <c:numCache>
                <c:formatCode>#,##0</c:formatCode>
                <c:ptCount val="14"/>
                <c:pt idx="0">
                  <c:v>16352</c:v>
                </c:pt>
                <c:pt idx="1">
                  <c:v>11854</c:v>
                </c:pt>
                <c:pt idx="2">
                  <c:v>9723</c:v>
                </c:pt>
                <c:pt idx="3">
                  <c:v>10598</c:v>
                </c:pt>
                <c:pt idx="4">
                  <c:v>4791</c:v>
                </c:pt>
                <c:pt idx="5">
                  <c:v>4811</c:v>
                </c:pt>
                <c:pt idx="6">
                  <c:v>3222</c:v>
                </c:pt>
                <c:pt idx="7">
                  <c:v>7134</c:v>
                </c:pt>
                <c:pt idx="8">
                  <c:v>523</c:v>
                </c:pt>
                <c:pt idx="9">
                  <c:v>402</c:v>
                </c:pt>
                <c:pt idx="10">
                  <c:v>2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E93-4289-9A56-6CF0E08CEEA8}"/>
            </c:ext>
          </c:extLst>
        </c:ser>
        <c:ser>
          <c:idx val="3"/>
          <c:order val="3"/>
          <c:tx>
            <c:strRef>
              <c:f>'[Quantitativos 2022_2023_PorTipoConsignacao_Banco - Com gráficos.xlsx]Margem Livre - RMC'!$E$1</c:f>
              <c:strCache>
                <c:ptCount val="1"/>
                <c:pt idx="0">
                  <c:v>abr/2023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 *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 *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 *</c:v>
                </c:pt>
                <c:pt idx="12">
                  <c:v>243 - BANCO MASTER S.A. *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'[Quantitativos 2022_2023_PorTipoConsignacao_Banco - Com gráficos.xlsx]Margem Livre - RMC'!$E$2:$E$15</c:f>
              <c:numCache>
                <c:formatCode>#,##0</c:formatCode>
                <c:ptCount val="14"/>
                <c:pt idx="0">
                  <c:v>15525</c:v>
                </c:pt>
                <c:pt idx="1">
                  <c:v>15589</c:v>
                </c:pt>
                <c:pt idx="2">
                  <c:v>12914</c:v>
                </c:pt>
                <c:pt idx="3">
                  <c:v>4034</c:v>
                </c:pt>
                <c:pt idx="4">
                  <c:v>5536</c:v>
                </c:pt>
                <c:pt idx="5">
                  <c:v>4917</c:v>
                </c:pt>
                <c:pt idx="6">
                  <c:v>5227</c:v>
                </c:pt>
                <c:pt idx="7">
                  <c:v>5527</c:v>
                </c:pt>
                <c:pt idx="8">
                  <c:v>0</c:v>
                </c:pt>
                <c:pt idx="9">
                  <c:v>187</c:v>
                </c:pt>
                <c:pt idx="10">
                  <c:v>210</c:v>
                </c:pt>
                <c:pt idx="11">
                  <c:v>562</c:v>
                </c:pt>
                <c:pt idx="12">
                  <c:v>678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E93-4289-9A56-6CF0E08CEEA8}"/>
            </c:ext>
          </c:extLst>
        </c:ser>
        <c:ser>
          <c:idx val="4"/>
          <c:order val="4"/>
          <c:tx>
            <c:strRef>
              <c:f>'[Quantitativos 2022_2023_PorTipoConsignacao_Banco - Com gráficos.xlsx]Margem Livre - RMC'!$F$1</c:f>
              <c:strCache>
                <c:ptCount val="1"/>
                <c:pt idx="0">
                  <c:v>mai/2023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 *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 *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 *</c:v>
                </c:pt>
                <c:pt idx="12">
                  <c:v>243 - BANCO MASTER S.A. *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'[Quantitativos 2022_2023_PorTipoConsignacao_Banco - Com gráficos.xlsx]Margem Livre - RMC'!$F$2:$F$15</c:f>
              <c:numCache>
                <c:formatCode>#,##0</c:formatCode>
                <c:ptCount val="14"/>
                <c:pt idx="0">
                  <c:v>15993</c:v>
                </c:pt>
                <c:pt idx="1">
                  <c:v>15213</c:v>
                </c:pt>
                <c:pt idx="2">
                  <c:v>10263</c:v>
                </c:pt>
                <c:pt idx="3">
                  <c:v>3764</c:v>
                </c:pt>
                <c:pt idx="4">
                  <c:v>4907</c:v>
                </c:pt>
                <c:pt idx="5">
                  <c:v>3198</c:v>
                </c:pt>
                <c:pt idx="6">
                  <c:v>6099</c:v>
                </c:pt>
                <c:pt idx="7">
                  <c:v>5916</c:v>
                </c:pt>
                <c:pt idx="8">
                  <c:v>0</c:v>
                </c:pt>
                <c:pt idx="9">
                  <c:v>201</c:v>
                </c:pt>
                <c:pt idx="10">
                  <c:v>227</c:v>
                </c:pt>
                <c:pt idx="11">
                  <c:v>4531</c:v>
                </c:pt>
                <c:pt idx="12">
                  <c:v>882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E93-4289-9A56-6CF0E08CEEA8}"/>
            </c:ext>
          </c:extLst>
        </c:ser>
        <c:ser>
          <c:idx val="5"/>
          <c:order val="5"/>
          <c:tx>
            <c:strRef>
              <c:f>'[Quantitativos 2022_2023_PorTipoConsignacao_Banco - Com gráficos.xlsx]Margem Livre - RMC'!$G$1</c:f>
              <c:strCache>
                <c:ptCount val="1"/>
                <c:pt idx="0">
                  <c:v>jun/2023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 *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 *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 *</c:v>
                </c:pt>
                <c:pt idx="12">
                  <c:v>243 - BANCO MASTER S.A. *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'[Quantitativos 2022_2023_PorTipoConsignacao_Banco - Com gráficos.xlsx]Margem Livre - RMC'!$G$2:$G$15</c:f>
              <c:numCache>
                <c:formatCode>#,##0</c:formatCode>
                <c:ptCount val="14"/>
                <c:pt idx="0">
                  <c:v>12816</c:v>
                </c:pt>
                <c:pt idx="1">
                  <c:v>12117</c:v>
                </c:pt>
                <c:pt idx="2">
                  <c:v>7300</c:v>
                </c:pt>
                <c:pt idx="3">
                  <c:v>3035</c:v>
                </c:pt>
                <c:pt idx="4">
                  <c:v>2987</c:v>
                </c:pt>
                <c:pt idx="5">
                  <c:v>1416</c:v>
                </c:pt>
                <c:pt idx="6">
                  <c:v>5346</c:v>
                </c:pt>
                <c:pt idx="7">
                  <c:v>4318</c:v>
                </c:pt>
                <c:pt idx="8">
                  <c:v>0</c:v>
                </c:pt>
                <c:pt idx="9">
                  <c:v>143</c:v>
                </c:pt>
                <c:pt idx="10">
                  <c:v>217</c:v>
                </c:pt>
                <c:pt idx="11">
                  <c:v>3452</c:v>
                </c:pt>
                <c:pt idx="12">
                  <c:v>738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E93-4289-9A56-6CF0E08CEEA8}"/>
            </c:ext>
          </c:extLst>
        </c:ser>
        <c:ser>
          <c:idx val="6"/>
          <c:order val="6"/>
          <c:tx>
            <c:strRef>
              <c:f>'[Quantitativos 2022_2023_PorTipoConsignacao_Banco - Com gráficos.xlsx]Margem Livre - RMC'!$H$1</c:f>
              <c:strCache>
                <c:ptCount val="1"/>
                <c:pt idx="0">
                  <c:v>jul/2023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 *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 *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 *</c:v>
                </c:pt>
                <c:pt idx="12">
                  <c:v>243 - BANCO MASTER S.A. *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'[Quantitativos 2022_2023_PorTipoConsignacao_Banco - Com gráficos.xlsx]Margem Livre - RMC'!$H$2:$H$15</c:f>
              <c:numCache>
                <c:formatCode>#,##0</c:formatCode>
                <c:ptCount val="14"/>
                <c:pt idx="0">
                  <c:v>12669</c:v>
                </c:pt>
                <c:pt idx="1">
                  <c:v>13892</c:v>
                </c:pt>
                <c:pt idx="2">
                  <c:v>5853</c:v>
                </c:pt>
                <c:pt idx="3">
                  <c:v>3150</c:v>
                </c:pt>
                <c:pt idx="4">
                  <c:v>3841</c:v>
                </c:pt>
                <c:pt idx="5">
                  <c:v>1274</c:v>
                </c:pt>
                <c:pt idx="6">
                  <c:v>5785</c:v>
                </c:pt>
                <c:pt idx="7">
                  <c:v>3718</c:v>
                </c:pt>
                <c:pt idx="8">
                  <c:v>0</c:v>
                </c:pt>
                <c:pt idx="9">
                  <c:v>175</c:v>
                </c:pt>
                <c:pt idx="10">
                  <c:v>626</c:v>
                </c:pt>
                <c:pt idx="11">
                  <c:v>3419</c:v>
                </c:pt>
                <c:pt idx="12">
                  <c:v>1350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E93-4289-9A56-6CF0E08CEEA8}"/>
            </c:ext>
          </c:extLst>
        </c:ser>
        <c:ser>
          <c:idx val="7"/>
          <c:order val="7"/>
          <c:tx>
            <c:strRef>
              <c:f>'[Quantitativos 2022_2023_PorTipoConsignacao_Banco - Com gráficos.xlsx]Margem Livre - RMC'!$I$1</c:f>
              <c:strCache>
                <c:ptCount val="1"/>
                <c:pt idx="0">
                  <c:v>ago/2023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 *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 *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 *</c:v>
                </c:pt>
                <c:pt idx="12">
                  <c:v>243 - BANCO MASTER S.A. *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'[Quantitativos 2022_2023_PorTipoConsignacao_Banco - Com gráficos.xlsx]Margem Livre - RMC'!$I$2:$I$15</c:f>
              <c:numCache>
                <c:formatCode>#,##0</c:formatCode>
                <c:ptCount val="14"/>
                <c:pt idx="0">
                  <c:v>15677</c:v>
                </c:pt>
                <c:pt idx="1">
                  <c:v>13805</c:v>
                </c:pt>
                <c:pt idx="2">
                  <c:v>7043</c:v>
                </c:pt>
                <c:pt idx="3">
                  <c:v>3803</c:v>
                </c:pt>
                <c:pt idx="4">
                  <c:v>0</c:v>
                </c:pt>
                <c:pt idx="5">
                  <c:v>4616</c:v>
                </c:pt>
                <c:pt idx="6">
                  <c:v>6681</c:v>
                </c:pt>
                <c:pt idx="7">
                  <c:v>4095</c:v>
                </c:pt>
                <c:pt idx="8">
                  <c:v>0</c:v>
                </c:pt>
                <c:pt idx="9">
                  <c:v>232</c:v>
                </c:pt>
                <c:pt idx="10">
                  <c:v>944</c:v>
                </c:pt>
                <c:pt idx="11">
                  <c:v>4199</c:v>
                </c:pt>
                <c:pt idx="12">
                  <c:v>1929</c:v>
                </c:pt>
                <c:pt idx="13">
                  <c:v>1267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E93-4289-9A56-6CF0E08CEEA8}"/>
            </c:ext>
          </c:extLst>
        </c:ser>
        <c:ser>
          <c:idx val="8"/>
          <c:order val="8"/>
          <c:tx>
            <c:strRef>
              <c:f>'[Quantitativos 2022_2023_PorTipoConsignacao_Banco - Com gráficos.xlsx]Margem Livre - RMC'!$J$1</c:f>
              <c:strCache>
                <c:ptCount val="1"/>
                <c:pt idx="0">
                  <c:v>set/2023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 *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 *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 *</c:v>
                </c:pt>
                <c:pt idx="12">
                  <c:v>243 - BANCO MASTER S.A. *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'[Quantitativos 2022_2023_PorTipoConsignacao_Banco - Com gráficos.xlsx]Margem Livre - RMC'!$J$2:$J$15</c:f>
              <c:numCache>
                <c:formatCode>#,##0</c:formatCode>
                <c:ptCount val="14"/>
                <c:pt idx="0">
                  <c:v>40806</c:v>
                </c:pt>
                <c:pt idx="1">
                  <c:v>11958</c:v>
                </c:pt>
                <c:pt idx="2">
                  <c:v>9842</c:v>
                </c:pt>
                <c:pt idx="3">
                  <c:v>3031</c:v>
                </c:pt>
                <c:pt idx="4">
                  <c:v>3896</c:v>
                </c:pt>
                <c:pt idx="5">
                  <c:v>1388</c:v>
                </c:pt>
                <c:pt idx="6">
                  <c:v>8336</c:v>
                </c:pt>
                <c:pt idx="7">
                  <c:v>3309</c:v>
                </c:pt>
                <c:pt idx="8">
                  <c:v>0</c:v>
                </c:pt>
                <c:pt idx="9">
                  <c:v>211</c:v>
                </c:pt>
                <c:pt idx="10">
                  <c:v>1383</c:v>
                </c:pt>
                <c:pt idx="11">
                  <c:v>5332</c:v>
                </c:pt>
                <c:pt idx="12">
                  <c:v>2347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E93-4289-9A56-6CF0E08CEEA8}"/>
            </c:ext>
          </c:extLst>
        </c:ser>
        <c:ser>
          <c:idx val="9"/>
          <c:order val="9"/>
          <c:tx>
            <c:strRef>
              <c:f>'[Quantitativos 2022_2023_PorTipoConsignacao_Banco - Com gráficos.xlsx]Margem Livre - RMC'!$K$1</c:f>
              <c:strCache>
                <c:ptCount val="1"/>
                <c:pt idx="0">
                  <c:v>out/2023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- RMC'!$A$2:$A$15</c:f>
              <c:strCache>
                <c:ptCount val="14"/>
                <c:pt idx="0">
                  <c:v>623 - BANCO PAN S/A</c:v>
                </c:pt>
                <c:pt idx="1">
                  <c:v>237 - BANCO BRADESCO S/A</c:v>
                </c:pt>
                <c:pt idx="2">
                  <c:v>318 - BANCO BMG S. A.</c:v>
                </c:pt>
                <c:pt idx="3">
                  <c:v>707 - BANCO DAYCOVAL S. A.</c:v>
                </c:pt>
                <c:pt idx="4">
                  <c:v>935 - FACTA FINANCEIRA S A *</c:v>
                </c:pt>
                <c:pt idx="5">
                  <c:v>934 - AGIBANK FINANCEIRA S/A CREDITO, FINANCIAMENTO E INVESTI</c:v>
                </c:pt>
                <c:pt idx="6">
                  <c:v>033 - BANCO SANTANDER (BRASIL) S/A</c:v>
                </c:pt>
                <c:pt idx="7">
                  <c:v>389 - BANCO MERCANTIL DO BRASIL S/A</c:v>
                </c:pt>
                <c:pt idx="8">
                  <c:v>104 - CAIXA ECONOMICA FEDERAL *</c:v>
                </c:pt>
                <c:pt idx="9">
                  <c:v>041 - BANCO DO ESTADO DO RIO GRANDE DO SUL S/A</c:v>
                </c:pt>
                <c:pt idx="10">
                  <c:v>465 - CAPITAL CONSIG</c:v>
                </c:pt>
                <c:pt idx="11">
                  <c:v>121 - BANCO AGIBANK S.A. *</c:v>
                </c:pt>
                <c:pt idx="12">
                  <c:v>243 - BANCO MASTER S.A. *</c:v>
                </c:pt>
                <c:pt idx="13">
                  <c:v>932 - GAZINCRED S.A SOCIEDADE DE CREDITO, FINAN E INVESTIMENT</c:v>
                </c:pt>
              </c:strCache>
            </c:strRef>
          </c:cat>
          <c:val>
            <c:numRef>
              <c:f>'[Quantitativos 2022_2023_PorTipoConsignacao_Banco - Com gráficos.xlsx]Margem Livre - RMC'!$K$2:$K$15</c:f>
              <c:numCache>
                <c:formatCode>#,##0</c:formatCode>
                <c:ptCount val="14"/>
                <c:pt idx="0">
                  <c:v>31245</c:v>
                </c:pt>
                <c:pt idx="1">
                  <c:v>11631</c:v>
                </c:pt>
                <c:pt idx="2">
                  <c:v>10959</c:v>
                </c:pt>
                <c:pt idx="3">
                  <c:v>2932</c:v>
                </c:pt>
                <c:pt idx="4">
                  <c:v>4201</c:v>
                </c:pt>
                <c:pt idx="5">
                  <c:v>804</c:v>
                </c:pt>
                <c:pt idx="6">
                  <c:v>13023</c:v>
                </c:pt>
                <c:pt idx="7">
                  <c:v>3349</c:v>
                </c:pt>
                <c:pt idx="8">
                  <c:v>0</c:v>
                </c:pt>
                <c:pt idx="9">
                  <c:v>225</c:v>
                </c:pt>
                <c:pt idx="10">
                  <c:v>1839</c:v>
                </c:pt>
                <c:pt idx="11">
                  <c:v>7702</c:v>
                </c:pt>
                <c:pt idx="12">
                  <c:v>3379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6E93-4289-9A56-6CF0E08CEE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2285664"/>
        <c:axId val="729773312"/>
      </c:barChart>
      <c:catAx>
        <c:axId val="112285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29773312"/>
        <c:crosses val="autoZero"/>
        <c:auto val="1"/>
        <c:lblAlgn val="ctr"/>
        <c:lblOffset val="100"/>
        <c:noMultiLvlLbl val="0"/>
      </c:catAx>
      <c:valAx>
        <c:axId val="729773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12285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8466998808173156E-3"/>
          <c:y val="0.92235726428322951"/>
          <c:w val="0.99093842086568606"/>
          <c:h val="6.277560049471270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2.5196850393700786E-3"/>
                  <c:y val="-3.38839429597170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84F-4909-AC98-21E67ECC6406}"/>
                </c:ext>
              </c:extLst>
            </c:dLbl>
            <c:dLbl>
              <c:idx val="2"/>
              <c:layout>
                <c:manualLayout>
                  <c:x val="-5.0393700787401572E-3"/>
                  <c:y val="4.74375201436037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84F-4909-AC98-21E67ECC6406}"/>
                </c:ext>
              </c:extLst>
            </c:dLbl>
            <c:dLbl>
              <c:idx val="3"/>
              <c:layout>
                <c:manualLayout>
                  <c:x val="3.7795275590550717E-3"/>
                  <c:y val="4.06607315516604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84F-4909-AC98-21E67ECC6406}"/>
                </c:ext>
              </c:extLst>
            </c:dLbl>
            <c:dLbl>
              <c:idx val="4"/>
              <c:layout>
                <c:manualLayout>
                  <c:x val="0"/>
                  <c:y val="-2.37187600718019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84F-4909-AC98-21E67ECC6406}"/>
                </c:ext>
              </c:extLst>
            </c:dLbl>
            <c:dLbl>
              <c:idx val="5"/>
              <c:layout>
                <c:manualLayout>
                  <c:x val="2.5196850393700786E-3"/>
                  <c:y val="4.40491258476321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84F-4909-AC98-21E67ECC6406}"/>
                </c:ext>
              </c:extLst>
            </c:dLbl>
            <c:dLbl>
              <c:idx val="6"/>
              <c:layout>
                <c:manualLayout>
                  <c:x val="2.5196850393699862E-3"/>
                  <c:y val="3.7272337255688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84F-4909-AC98-21E67ECC6406}"/>
                </c:ext>
              </c:extLst>
            </c:dLbl>
            <c:dLbl>
              <c:idx val="7"/>
              <c:layout>
                <c:manualLayout>
                  <c:x val="9.2387384176623828E-17"/>
                  <c:y val="3.72723372556887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84F-4909-AC98-21E67ECC6406}"/>
                </c:ext>
              </c:extLst>
            </c:dLbl>
            <c:dLbl>
              <c:idx val="8"/>
              <c:layout>
                <c:manualLayout>
                  <c:x val="3.7795275590551181E-3"/>
                  <c:y val="-4.74375201436038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84F-4909-AC98-21E67ECC6406}"/>
                </c:ext>
              </c:extLst>
            </c:dLbl>
            <c:dLbl>
              <c:idx val="9"/>
              <c:layout>
                <c:manualLayout>
                  <c:x val="-7.5590551181102363E-3"/>
                  <c:y val="4.4049125847632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284F-4909-AC98-21E67ECC640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'Margem Livre - RMC'!$B$71:$K$71</c:f>
              <c:strCache>
                <c:ptCount val="10"/>
                <c:pt idx="0">
                  <c:v>jan/2023</c:v>
                </c:pt>
                <c:pt idx="1">
                  <c:v>fev/2023</c:v>
                </c:pt>
                <c:pt idx="2">
                  <c:v>mar/2023</c:v>
                </c:pt>
                <c:pt idx="3">
                  <c:v>abr/2023</c:v>
                </c:pt>
                <c:pt idx="4">
                  <c:v>mai/2023</c:v>
                </c:pt>
                <c:pt idx="5">
                  <c:v>jun/2023</c:v>
                </c:pt>
                <c:pt idx="6">
                  <c:v>jul/2023</c:v>
                </c:pt>
                <c:pt idx="7">
                  <c:v>ago/2023</c:v>
                </c:pt>
                <c:pt idx="8">
                  <c:v>set/2023</c:v>
                </c:pt>
                <c:pt idx="9">
                  <c:v>out/2023</c:v>
                </c:pt>
              </c:strCache>
            </c:strRef>
          </c:cat>
          <c:val>
            <c:numRef>
              <c:f>'Margem Livre - RMC'!$B$72:$K$72</c:f>
              <c:numCache>
                <c:formatCode>#,##0</c:formatCode>
                <c:ptCount val="10"/>
                <c:pt idx="0">
                  <c:v>153225</c:v>
                </c:pt>
                <c:pt idx="1">
                  <c:v>135827</c:v>
                </c:pt>
                <c:pt idx="2">
                  <c:v>69412</c:v>
                </c:pt>
                <c:pt idx="3">
                  <c:v>70906</c:v>
                </c:pt>
                <c:pt idx="4">
                  <c:v>71194</c:v>
                </c:pt>
                <c:pt idx="5">
                  <c:v>53885</c:v>
                </c:pt>
                <c:pt idx="6">
                  <c:v>55752</c:v>
                </c:pt>
                <c:pt idx="7">
                  <c:v>64291</c:v>
                </c:pt>
                <c:pt idx="8">
                  <c:v>91839</c:v>
                </c:pt>
                <c:pt idx="9">
                  <c:v>91289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84F-4909-AC98-21E67ECC64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20783184"/>
        <c:axId val="630362112"/>
      </c:lineChart>
      <c:catAx>
        <c:axId val="620783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30362112"/>
        <c:crosses val="autoZero"/>
        <c:auto val="1"/>
        <c:lblAlgn val="ctr"/>
        <c:lblOffset val="100"/>
        <c:noMultiLvlLbl val="0"/>
      </c:catAx>
      <c:valAx>
        <c:axId val="630362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20783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'[Quantitativos 2022_2023_PorTipoConsignacao_Banco - Com gráficos.xlsx]Margem Livre - RCC'!$B$1</c:f>
              <c:strCache>
                <c:ptCount val="1"/>
                <c:pt idx="0">
                  <c:v>jan/23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 *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 *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 *</c:v>
                </c:pt>
                <c:pt idx="11">
                  <c:v>000 - Outras *</c:v>
                </c:pt>
              </c:strCache>
            </c:strRef>
          </c:cat>
          <c:val>
            <c:numRef>
              <c:f>'[Quantitativos 2022_2023_PorTipoConsignacao_Banco - Com gráficos.xlsx]Margem Livre - RCC'!$B$2:$B$13</c:f>
              <c:numCache>
                <c:formatCode>#,##0</c:formatCode>
                <c:ptCount val="12"/>
                <c:pt idx="0">
                  <c:v>85536</c:v>
                </c:pt>
                <c:pt idx="1">
                  <c:v>53886</c:v>
                </c:pt>
                <c:pt idx="2">
                  <c:v>28678</c:v>
                </c:pt>
                <c:pt idx="3">
                  <c:v>26749</c:v>
                </c:pt>
                <c:pt idx="4">
                  <c:v>18553</c:v>
                </c:pt>
                <c:pt idx="5">
                  <c:v>13457</c:v>
                </c:pt>
                <c:pt idx="6">
                  <c:v>11842</c:v>
                </c:pt>
                <c:pt idx="7">
                  <c:v>4720</c:v>
                </c:pt>
                <c:pt idx="8">
                  <c:v>1458</c:v>
                </c:pt>
                <c:pt idx="9">
                  <c:v>408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A2-44BA-A216-D91F390AA2BE}"/>
            </c:ext>
          </c:extLst>
        </c:ser>
        <c:ser>
          <c:idx val="1"/>
          <c:order val="1"/>
          <c:tx>
            <c:strRef>
              <c:f>'[Quantitativos 2022_2023_PorTipoConsignacao_Banco - Com gráficos.xlsx]Margem Livre - RCC'!$C$1</c:f>
              <c:strCache>
                <c:ptCount val="1"/>
                <c:pt idx="0">
                  <c:v>fev/23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 *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 *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 *</c:v>
                </c:pt>
                <c:pt idx="11">
                  <c:v>000 - Outras *</c:v>
                </c:pt>
              </c:strCache>
            </c:strRef>
          </c:cat>
          <c:val>
            <c:numRef>
              <c:f>'[Quantitativos 2022_2023_PorTipoConsignacao_Banco - Com gráficos.xlsx]Margem Livre - RCC'!$C$2:$C$13</c:f>
              <c:numCache>
                <c:formatCode>#,##0</c:formatCode>
                <c:ptCount val="12"/>
                <c:pt idx="0">
                  <c:v>75545</c:v>
                </c:pt>
                <c:pt idx="1">
                  <c:v>41877</c:v>
                </c:pt>
                <c:pt idx="2">
                  <c:v>20380</c:v>
                </c:pt>
                <c:pt idx="3">
                  <c:v>23027</c:v>
                </c:pt>
                <c:pt idx="4">
                  <c:v>16036</c:v>
                </c:pt>
                <c:pt idx="5">
                  <c:v>17617</c:v>
                </c:pt>
                <c:pt idx="6">
                  <c:v>11424</c:v>
                </c:pt>
                <c:pt idx="7">
                  <c:v>9418</c:v>
                </c:pt>
                <c:pt idx="8">
                  <c:v>1361</c:v>
                </c:pt>
                <c:pt idx="9">
                  <c:v>330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A2-44BA-A216-D91F390AA2BE}"/>
            </c:ext>
          </c:extLst>
        </c:ser>
        <c:ser>
          <c:idx val="2"/>
          <c:order val="2"/>
          <c:tx>
            <c:strRef>
              <c:f>'[Quantitativos 2022_2023_PorTipoConsignacao_Banco - Com gráficos.xlsx]Margem Livre - RCC'!$D$1</c:f>
              <c:strCache>
                <c:ptCount val="1"/>
                <c:pt idx="0">
                  <c:v>mar/23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 *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 *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 *</c:v>
                </c:pt>
                <c:pt idx="11">
                  <c:v>000 - Outras *</c:v>
                </c:pt>
              </c:strCache>
            </c:strRef>
          </c:cat>
          <c:val>
            <c:numRef>
              <c:f>'[Quantitativos 2022_2023_PorTipoConsignacao_Banco - Com gráficos.xlsx]Margem Livre - RCC'!$D$2:$D$13</c:f>
              <c:numCache>
                <c:formatCode>#,##0</c:formatCode>
                <c:ptCount val="12"/>
                <c:pt idx="0">
                  <c:v>28708</c:v>
                </c:pt>
                <c:pt idx="1">
                  <c:v>21817</c:v>
                </c:pt>
                <c:pt idx="2">
                  <c:v>12796</c:v>
                </c:pt>
                <c:pt idx="3">
                  <c:v>21394</c:v>
                </c:pt>
                <c:pt idx="4">
                  <c:v>9717</c:v>
                </c:pt>
                <c:pt idx="5">
                  <c:v>8692</c:v>
                </c:pt>
                <c:pt idx="6">
                  <c:v>4964</c:v>
                </c:pt>
                <c:pt idx="7">
                  <c:v>14790</c:v>
                </c:pt>
                <c:pt idx="8">
                  <c:v>602</c:v>
                </c:pt>
                <c:pt idx="9">
                  <c:v>429</c:v>
                </c:pt>
                <c:pt idx="10">
                  <c:v>0</c:v>
                </c:pt>
                <c:pt idx="1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EA2-44BA-A216-D91F390AA2BE}"/>
            </c:ext>
          </c:extLst>
        </c:ser>
        <c:ser>
          <c:idx val="3"/>
          <c:order val="3"/>
          <c:tx>
            <c:strRef>
              <c:f>'[Quantitativos 2022_2023_PorTipoConsignacao_Banco - Com gráficos.xlsx]Margem Livre - RCC'!$E$1</c:f>
              <c:strCache>
                <c:ptCount val="1"/>
                <c:pt idx="0">
                  <c:v>abr/23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 *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 *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 *</c:v>
                </c:pt>
                <c:pt idx="11">
                  <c:v>000 - Outras *</c:v>
                </c:pt>
              </c:strCache>
            </c:strRef>
          </c:cat>
          <c:val>
            <c:numRef>
              <c:f>'[Quantitativos 2022_2023_PorTipoConsignacao_Banco - Com gráficos.xlsx]Margem Livre - RCC'!$E$2:$E$13</c:f>
              <c:numCache>
                <c:formatCode>#,##0</c:formatCode>
                <c:ptCount val="12"/>
                <c:pt idx="0">
                  <c:v>34786</c:v>
                </c:pt>
                <c:pt idx="1">
                  <c:v>33730</c:v>
                </c:pt>
                <c:pt idx="2">
                  <c:v>17028</c:v>
                </c:pt>
                <c:pt idx="3">
                  <c:v>28082</c:v>
                </c:pt>
                <c:pt idx="4">
                  <c:v>6625</c:v>
                </c:pt>
                <c:pt idx="5">
                  <c:v>5706</c:v>
                </c:pt>
                <c:pt idx="6">
                  <c:v>0</c:v>
                </c:pt>
                <c:pt idx="7">
                  <c:v>10953</c:v>
                </c:pt>
                <c:pt idx="8">
                  <c:v>1474</c:v>
                </c:pt>
                <c:pt idx="9">
                  <c:v>682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EA2-44BA-A216-D91F390AA2BE}"/>
            </c:ext>
          </c:extLst>
        </c:ser>
        <c:ser>
          <c:idx val="4"/>
          <c:order val="4"/>
          <c:tx>
            <c:strRef>
              <c:f>'[Quantitativos 2022_2023_PorTipoConsignacao_Banco - Com gráficos.xlsx]Margem Livre - RCC'!$F$1</c:f>
              <c:strCache>
                <c:ptCount val="1"/>
                <c:pt idx="0">
                  <c:v>mai/23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 *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 *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 *</c:v>
                </c:pt>
                <c:pt idx="11">
                  <c:v>000 - Outras *</c:v>
                </c:pt>
              </c:strCache>
            </c:strRef>
          </c:cat>
          <c:val>
            <c:numRef>
              <c:f>'[Quantitativos 2022_2023_PorTipoConsignacao_Banco - Com gráficos.xlsx]Margem Livre - RCC'!$F$2:$F$13</c:f>
              <c:numCache>
                <c:formatCode>#,##0</c:formatCode>
                <c:ptCount val="12"/>
                <c:pt idx="0">
                  <c:v>34826</c:v>
                </c:pt>
                <c:pt idx="1">
                  <c:v>27589</c:v>
                </c:pt>
                <c:pt idx="2">
                  <c:v>14110</c:v>
                </c:pt>
                <c:pt idx="3">
                  <c:v>16624</c:v>
                </c:pt>
                <c:pt idx="4">
                  <c:v>7734</c:v>
                </c:pt>
                <c:pt idx="5">
                  <c:v>4785</c:v>
                </c:pt>
                <c:pt idx="6">
                  <c:v>0</c:v>
                </c:pt>
                <c:pt idx="7">
                  <c:v>11241</c:v>
                </c:pt>
                <c:pt idx="8">
                  <c:v>1491</c:v>
                </c:pt>
                <c:pt idx="9">
                  <c:v>870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EA2-44BA-A216-D91F390AA2BE}"/>
            </c:ext>
          </c:extLst>
        </c:ser>
        <c:ser>
          <c:idx val="5"/>
          <c:order val="5"/>
          <c:tx>
            <c:strRef>
              <c:f>'[Quantitativos 2022_2023_PorTipoConsignacao_Banco - Com gráficos.xlsx]Margem Livre - RCC'!$G$1</c:f>
              <c:strCache>
                <c:ptCount val="1"/>
                <c:pt idx="0">
                  <c:v>jun/23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 *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 *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 *</c:v>
                </c:pt>
                <c:pt idx="11">
                  <c:v>000 - Outras *</c:v>
                </c:pt>
              </c:strCache>
            </c:strRef>
          </c:cat>
          <c:val>
            <c:numRef>
              <c:f>'[Quantitativos 2022_2023_PorTipoConsignacao_Banco - Com gráficos.xlsx]Margem Livre - RCC'!$G$2:$G$13</c:f>
              <c:numCache>
                <c:formatCode>#,##0</c:formatCode>
                <c:ptCount val="12"/>
                <c:pt idx="0">
                  <c:v>27780</c:v>
                </c:pt>
                <c:pt idx="1">
                  <c:v>18599</c:v>
                </c:pt>
                <c:pt idx="2">
                  <c:v>9160</c:v>
                </c:pt>
                <c:pt idx="3">
                  <c:v>9588</c:v>
                </c:pt>
                <c:pt idx="4">
                  <c:v>6721</c:v>
                </c:pt>
                <c:pt idx="5">
                  <c:v>4356</c:v>
                </c:pt>
                <c:pt idx="6">
                  <c:v>0</c:v>
                </c:pt>
                <c:pt idx="7">
                  <c:v>7712</c:v>
                </c:pt>
                <c:pt idx="8">
                  <c:v>1547</c:v>
                </c:pt>
                <c:pt idx="9">
                  <c:v>842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EA2-44BA-A216-D91F390AA2BE}"/>
            </c:ext>
          </c:extLst>
        </c:ser>
        <c:ser>
          <c:idx val="6"/>
          <c:order val="6"/>
          <c:tx>
            <c:strRef>
              <c:f>'[Quantitativos 2022_2023_PorTipoConsignacao_Banco - Com gráficos.xlsx]Margem Livre - RCC'!$H$1</c:f>
              <c:strCache>
                <c:ptCount val="1"/>
                <c:pt idx="0">
                  <c:v>jul/23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 *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 *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 *</c:v>
                </c:pt>
                <c:pt idx="11">
                  <c:v>000 - Outras *</c:v>
                </c:pt>
              </c:strCache>
            </c:strRef>
          </c:cat>
          <c:val>
            <c:numRef>
              <c:f>'[Quantitativos 2022_2023_PorTipoConsignacao_Banco - Com gráficos.xlsx]Margem Livre - RCC'!$H$2:$H$13</c:f>
              <c:numCache>
                <c:formatCode>#,##0</c:formatCode>
                <c:ptCount val="12"/>
                <c:pt idx="0">
                  <c:v>27059</c:v>
                </c:pt>
                <c:pt idx="1">
                  <c:v>17170</c:v>
                </c:pt>
                <c:pt idx="2">
                  <c:v>10666</c:v>
                </c:pt>
                <c:pt idx="3">
                  <c:v>9368</c:v>
                </c:pt>
                <c:pt idx="4">
                  <c:v>6764</c:v>
                </c:pt>
                <c:pt idx="5">
                  <c:v>5563</c:v>
                </c:pt>
                <c:pt idx="6">
                  <c:v>0</c:v>
                </c:pt>
                <c:pt idx="7">
                  <c:v>5969</c:v>
                </c:pt>
                <c:pt idx="8">
                  <c:v>3275</c:v>
                </c:pt>
                <c:pt idx="9">
                  <c:v>782</c:v>
                </c:pt>
                <c:pt idx="10">
                  <c:v>0</c:v>
                </c:pt>
                <c:pt idx="1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EA2-44BA-A216-D91F390AA2BE}"/>
            </c:ext>
          </c:extLst>
        </c:ser>
        <c:ser>
          <c:idx val="7"/>
          <c:order val="7"/>
          <c:tx>
            <c:strRef>
              <c:f>'[Quantitativos 2022_2023_PorTipoConsignacao_Banco - Com gráficos.xlsx]Margem Livre - RCC'!$I$1</c:f>
              <c:strCache>
                <c:ptCount val="1"/>
                <c:pt idx="0">
                  <c:v>ago/23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 *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 *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 *</c:v>
                </c:pt>
                <c:pt idx="11">
                  <c:v>000 - Outras *</c:v>
                </c:pt>
              </c:strCache>
            </c:strRef>
          </c:cat>
          <c:val>
            <c:numRef>
              <c:f>'[Quantitativos 2022_2023_PorTipoConsignacao_Banco - Com gráficos.xlsx]Margem Livre - RCC'!$I$2:$I$13</c:f>
              <c:numCache>
                <c:formatCode>#,##0</c:formatCode>
                <c:ptCount val="12"/>
                <c:pt idx="0">
                  <c:v>34109</c:v>
                </c:pt>
                <c:pt idx="1">
                  <c:v>19647</c:v>
                </c:pt>
                <c:pt idx="2">
                  <c:v>0</c:v>
                </c:pt>
                <c:pt idx="3">
                  <c:v>9792</c:v>
                </c:pt>
                <c:pt idx="4">
                  <c:v>7419</c:v>
                </c:pt>
                <c:pt idx="5">
                  <c:v>7109</c:v>
                </c:pt>
                <c:pt idx="6">
                  <c:v>0</c:v>
                </c:pt>
                <c:pt idx="7">
                  <c:v>3849</c:v>
                </c:pt>
                <c:pt idx="8">
                  <c:v>4890</c:v>
                </c:pt>
                <c:pt idx="9">
                  <c:v>834</c:v>
                </c:pt>
                <c:pt idx="10">
                  <c:v>12395</c:v>
                </c:pt>
                <c:pt idx="1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EA2-44BA-A216-D91F390AA2BE}"/>
            </c:ext>
          </c:extLst>
        </c:ser>
        <c:ser>
          <c:idx val="8"/>
          <c:order val="8"/>
          <c:tx>
            <c:strRef>
              <c:f>'[Quantitativos 2022_2023_PorTipoConsignacao_Banco - Com gráficos.xlsx]Margem Livre - RCC'!$J$1</c:f>
              <c:strCache>
                <c:ptCount val="1"/>
                <c:pt idx="0">
                  <c:v>set/23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 *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 *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 *</c:v>
                </c:pt>
                <c:pt idx="11">
                  <c:v>000 - Outras *</c:v>
                </c:pt>
              </c:strCache>
            </c:strRef>
          </c:cat>
          <c:val>
            <c:numRef>
              <c:f>'[Quantitativos 2022_2023_PorTipoConsignacao_Banco - Com gráficos.xlsx]Margem Livre - RCC'!$J$2:$J$13</c:f>
              <c:numCache>
                <c:formatCode>#,##0</c:formatCode>
                <c:ptCount val="12"/>
                <c:pt idx="0">
                  <c:v>24632</c:v>
                </c:pt>
                <c:pt idx="1">
                  <c:v>16560</c:v>
                </c:pt>
                <c:pt idx="2">
                  <c:v>14083</c:v>
                </c:pt>
                <c:pt idx="3">
                  <c:v>8686</c:v>
                </c:pt>
                <c:pt idx="4">
                  <c:v>6822</c:v>
                </c:pt>
                <c:pt idx="5">
                  <c:v>5817</c:v>
                </c:pt>
                <c:pt idx="6">
                  <c:v>13</c:v>
                </c:pt>
                <c:pt idx="7">
                  <c:v>8238</c:v>
                </c:pt>
                <c:pt idx="8">
                  <c:v>5512</c:v>
                </c:pt>
                <c:pt idx="9">
                  <c:v>665</c:v>
                </c:pt>
                <c:pt idx="10">
                  <c:v>0</c:v>
                </c:pt>
                <c:pt idx="11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EA2-44BA-A216-D91F390AA2BE}"/>
            </c:ext>
          </c:extLst>
        </c:ser>
        <c:ser>
          <c:idx val="9"/>
          <c:order val="9"/>
          <c:tx>
            <c:strRef>
              <c:f>'[Quantitativos 2022_2023_PorTipoConsignacao_Banco - Com gráficos.xlsx]Margem Livre - RCC'!$K$1</c:f>
              <c:strCache>
                <c:ptCount val="1"/>
                <c:pt idx="0">
                  <c:v>out/23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- 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 *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033 - BANCO SANTANDER (BRASIL) S/A *</c:v>
                </c:pt>
                <c:pt idx="7">
                  <c:v>389 - BANCO MERCANTIL DO BRASIL S/A</c:v>
                </c:pt>
                <c:pt idx="8">
                  <c:v>465 - CAPITAL CONSIG</c:v>
                </c:pt>
                <c:pt idx="9">
                  <c:v>254 - PARANA BANCO S. A.</c:v>
                </c:pt>
                <c:pt idx="10">
                  <c:v>934 - AGIBANK FINANCEIRA S/A CREDITO, FINANCIAMENTO E INVESTI *</c:v>
                </c:pt>
                <c:pt idx="11">
                  <c:v>000 - Outras *</c:v>
                </c:pt>
              </c:strCache>
            </c:strRef>
          </c:cat>
          <c:val>
            <c:numRef>
              <c:f>'[Quantitativos 2022_2023_PorTipoConsignacao_Banco - Com gráficos.xlsx]Margem Livre - RCC'!$K$2:$K$13</c:f>
              <c:numCache>
                <c:formatCode>#,##0</c:formatCode>
                <c:ptCount val="12"/>
                <c:pt idx="0">
                  <c:v>27866</c:v>
                </c:pt>
                <c:pt idx="1">
                  <c:v>17637</c:v>
                </c:pt>
                <c:pt idx="2">
                  <c:v>15638</c:v>
                </c:pt>
                <c:pt idx="3">
                  <c:v>8937</c:v>
                </c:pt>
                <c:pt idx="4">
                  <c:v>6856</c:v>
                </c:pt>
                <c:pt idx="5">
                  <c:v>6594</c:v>
                </c:pt>
                <c:pt idx="6">
                  <c:v>0</c:v>
                </c:pt>
                <c:pt idx="7">
                  <c:v>7718</c:v>
                </c:pt>
                <c:pt idx="8">
                  <c:v>6544</c:v>
                </c:pt>
                <c:pt idx="9">
                  <c:v>636</c:v>
                </c:pt>
                <c:pt idx="10">
                  <c:v>0</c:v>
                </c:pt>
                <c:pt idx="11">
                  <c:v>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EA2-44BA-A216-D91F390AA2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2081120"/>
        <c:axId val="826120032"/>
      </c:barChart>
      <c:catAx>
        <c:axId val="822081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6120032"/>
        <c:crosses val="autoZero"/>
        <c:auto val="1"/>
        <c:lblAlgn val="ctr"/>
        <c:lblOffset val="100"/>
        <c:noMultiLvlLbl val="1"/>
      </c:catAx>
      <c:valAx>
        <c:axId val="826120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2081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'Margem Livre - RCC'!$A$22</c:f>
              <c:strCache>
                <c:ptCount val="1"/>
                <c:pt idx="0">
                  <c:v>Total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2.5196850393700786E-3"/>
                  <c:y val="-3.37242603566008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07F-4226-9AFD-DD9BFFB99167}"/>
                </c:ext>
              </c:extLst>
            </c:dLbl>
            <c:dLbl>
              <c:idx val="2"/>
              <c:layout>
                <c:manualLayout>
                  <c:x val="-7.5590551181102823E-3"/>
                  <c:y val="3.93449704160343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07F-4226-9AFD-DD9BFFB99167}"/>
                </c:ext>
              </c:extLst>
            </c:dLbl>
            <c:dLbl>
              <c:idx val="3"/>
              <c:layout>
                <c:manualLayout>
                  <c:x val="7.5590551181102363E-3"/>
                  <c:y val="-4.77760355051846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07F-4226-9AFD-DD9BFFB99167}"/>
                </c:ext>
              </c:extLst>
            </c:dLbl>
            <c:dLbl>
              <c:idx val="4"/>
              <c:layout>
                <c:manualLayout>
                  <c:x val="-5.0393700787401664E-2"/>
                  <c:y val="3.37242603566008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07F-4226-9AFD-DD9BFFB99167}"/>
                </c:ext>
              </c:extLst>
            </c:dLbl>
            <c:dLbl>
              <c:idx val="5"/>
              <c:layout>
                <c:manualLayout>
                  <c:x val="-1.2598425196850393E-3"/>
                  <c:y val="4.49656804754677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07F-4226-9AFD-DD9BFFB99167}"/>
                </c:ext>
              </c:extLst>
            </c:dLbl>
            <c:dLbl>
              <c:idx val="6"/>
              <c:layout>
                <c:manualLayout>
                  <c:x val="2.5196850393699862E-3"/>
                  <c:y val="3.65346153863175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07F-4226-9AFD-DD9BFFB99167}"/>
                </c:ext>
              </c:extLst>
            </c:dLbl>
            <c:dLbl>
              <c:idx val="7"/>
              <c:layout>
                <c:manualLayout>
                  <c:x val="9.2387384176623828E-17"/>
                  <c:y val="-3.65346153863175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07F-4226-9AFD-DD9BFFB99167}"/>
                </c:ext>
              </c:extLst>
            </c:dLbl>
            <c:dLbl>
              <c:idx val="8"/>
              <c:layout>
                <c:manualLayout>
                  <c:x val="2.267716535433071E-2"/>
                  <c:y val="2.52931952674506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07F-4226-9AFD-DD9BFFB991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'Margem Livre - RCC'!$B$21:$K$21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'Margem Livre - RCC'!$B$22:$K$22</c:f>
              <c:numCache>
                <c:formatCode>#,##0</c:formatCode>
                <c:ptCount val="10"/>
                <c:pt idx="0">
                  <c:v>245287</c:v>
                </c:pt>
                <c:pt idx="1">
                  <c:v>217015</c:v>
                </c:pt>
                <c:pt idx="2">
                  <c:v>123911</c:v>
                </c:pt>
                <c:pt idx="3">
                  <c:v>139066</c:v>
                </c:pt>
                <c:pt idx="4">
                  <c:v>119270</c:v>
                </c:pt>
                <c:pt idx="5">
                  <c:v>86305</c:v>
                </c:pt>
                <c:pt idx="6">
                  <c:v>86623</c:v>
                </c:pt>
                <c:pt idx="7">
                  <c:v>100057</c:v>
                </c:pt>
                <c:pt idx="8">
                  <c:v>91044</c:v>
                </c:pt>
                <c:pt idx="9">
                  <c:v>98510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07F-4226-9AFD-DD9BFFB991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24157568"/>
        <c:axId val="677162336"/>
      </c:lineChart>
      <c:dateAx>
        <c:axId val="824157568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77162336"/>
        <c:crosses val="autoZero"/>
        <c:auto val="1"/>
        <c:lblOffset val="100"/>
        <c:baseTimeUnit val="months"/>
      </c:dateAx>
      <c:valAx>
        <c:axId val="677162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4157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'[Quantitativos Novas Operações 2023_PorTipoConsignacao_Banco e Portabilidade 2022- Com gráficos.xlsx]2023 - Portabilidade'!$A$2</c:f>
              <c:strCache>
                <c:ptCount val="1"/>
                <c:pt idx="0">
                  <c:v>001 - BANCO DO BRASIL S/A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'[Quantitativos Novas Operações 2023_PorTipoConsignacao_Banco e Portabilidade 2022- Com gráficos.xlsx]2023 - Portabilidade'!$B$1:$K$1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'[Quantitativos Novas Operações 2023_PorTipoConsignacao_Banco e Portabilidade 2022- Com gráficos.xlsx]2023 - Portabilidade'!$B$2:$K$2</c:f>
              <c:numCache>
                <c:formatCode>#,##0</c:formatCode>
                <c:ptCount val="10"/>
                <c:pt idx="0">
                  <c:v>47001</c:v>
                </c:pt>
                <c:pt idx="1">
                  <c:v>31965</c:v>
                </c:pt>
                <c:pt idx="2">
                  <c:v>17597</c:v>
                </c:pt>
                <c:pt idx="3">
                  <c:v>23212</c:v>
                </c:pt>
                <c:pt idx="4">
                  <c:v>28021</c:v>
                </c:pt>
                <c:pt idx="5">
                  <c:v>22353</c:v>
                </c:pt>
                <c:pt idx="6">
                  <c:v>21414</c:v>
                </c:pt>
                <c:pt idx="7">
                  <c:v>31940</c:v>
                </c:pt>
                <c:pt idx="8">
                  <c:v>24565</c:v>
                </c:pt>
                <c:pt idx="9">
                  <c:v>27226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32-4539-B97F-CC984233F0AB}"/>
            </c:ext>
          </c:extLst>
        </c:ser>
        <c:ser>
          <c:idx val="1"/>
          <c:order val="1"/>
          <c:tx>
            <c:strRef>
              <c:f>'[Quantitativos Novas Operações 2023_PorTipoConsignacao_Banco e Portabilidade 2022- Com gráficos.xlsx]2023 - Portabilidade'!$A$3</c:f>
              <c:strCache>
                <c:ptCount val="1"/>
                <c:pt idx="0">
                  <c:v>237 - BANCO BRADESCO S/A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'[Quantitativos Novas Operações 2023_PorTipoConsignacao_Banco e Portabilidade 2022- Com gráficos.xlsx]2023 - Portabilidade'!$B$1:$K$1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'[Quantitativos Novas Operações 2023_PorTipoConsignacao_Banco e Portabilidade 2022- Com gráficos.xlsx]2023 - Portabilidade'!$B$3:$K$3</c:f>
              <c:numCache>
                <c:formatCode>#,##0</c:formatCode>
                <c:ptCount val="10"/>
                <c:pt idx="0">
                  <c:v>22984</c:v>
                </c:pt>
                <c:pt idx="1">
                  <c:v>16981</c:v>
                </c:pt>
                <c:pt idx="2">
                  <c:v>14472</c:v>
                </c:pt>
                <c:pt idx="3">
                  <c:v>14515</c:v>
                </c:pt>
                <c:pt idx="4">
                  <c:v>22627</c:v>
                </c:pt>
                <c:pt idx="5">
                  <c:v>18970</c:v>
                </c:pt>
                <c:pt idx="6">
                  <c:v>23309</c:v>
                </c:pt>
                <c:pt idx="7">
                  <c:v>34094</c:v>
                </c:pt>
                <c:pt idx="8">
                  <c:v>31491</c:v>
                </c:pt>
                <c:pt idx="9">
                  <c:v>32452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132-4539-B97F-CC984233F0AB}"/>
            </c:ext>
          </c:extLst>
        </c:ser>
        <c:ser>
          <c:idx val="2"/>
          <c:order val="2"/>
          <c:tx>
            <c:strRef>
              <c:f>'[Quantitativos Novas Operações 2023_PorTipoConsignacao_Banco e Portabilidade 2022- Com gráficos.xlsx]2023 - Portabilidade'!$A$4</c:f>
              <c:strCache>
                <c:ptCount val="1"/>
                <c:pt idx="0">
                  <c:v>121 - BANCO AGIBANK S.A.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'[Quantitativos Novas Operações 2023_PorTipoConsignacao_Banco e Portabilidade 2022- Com gráficos.xlsx]2023 - Portabilidade'!$B$1:$K$1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'[Quantitativos Novas Operações 2023_PorTipoConsignacao_Banco e Portabilidade 2022- Com gráficos.xlsx]2023 - Portabilidade'!$B$4:$K$4</c:f>
              <c:numCache>
                <c:formatCode>#,##0</c:formatCode>
                <c:ptCount val="10"/>
                <c:pt idx="0">
                  <c:v>8070</c:v>
                </c:pt>
                <c:pt idx="1">
                  <c:v>5156</c:v>
                </c:pt>
                <c:pt idx="2">
                  <c:v>5673</c:v>
                </c:pt>
                <c:pt idx="3">
                  <c:v>9467</c:v>
                </c:pt>
                <c:pt idx="4">
                  <c:v>17321</c:v>
                </c:pt>
                <c:pt idx="5">
                  <c:v>18746</c:v>
                </c:pt>
                <c:pt idx="6">
                  <c:v>20259</c:v>
                </c:pt>
                <c:pt idx="7">
                  <c:v>31478</c:v>
                </c:pt>
                <c:pt idx="8">
                  <c:v>38128</c:v>
                </c:pt>
                <c:pt idx="9">
                  <c:v>56176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132-4539-B97F-CC984233F0AB}"/>
            </c:ext>
          </c:extLst>
        </c:ser>
        <c:ser>
          <c:idx val="3"/>
          <c:order val="3"/>
          <c:tx>
            <c:strRef>
              <c:f>'[Quantitativos Novas Operações 2023_PorTipoConsignacao_Banco e Portabilidade 2022- Com gráficos.xlsx]2023 - Portabilidade'!$A$5</c:f>
              <c:strCache>
                <c:ptCount val="1"/>
                <c:pt idx="0">
                  <c:v>341 - BANCO ITAU S/A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'[Quantitativos Novas Operações 2023_PorTipoConsignacao_Banco e Portabilidade 2022- Com gráficos.xlsx]2023 - Portabilidade'!$B$1:$K$1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'[Quantitativos Novas Operações 2023_PorTipoConsignacao_Banco e Portabilidade 2022- Com gráficos.xlsx]2023 - Portabilidade'!$B$5:$K$5</c:f>
              <c:numCache>
                <c:formatCode>#,##0</c:formatCode>
                <c:ptCount val="10"/>
                <c:pt idx="0">
                  <c:v>6739</c:v>
                </c:pt>
                <c:pt idx="1">
                  <c:v>6950</c:v>
                </c:pt>
                <c:pt idx="2">
                  <c:v>6057</c:v>
                </c:pt>
                <c:pt idx="3">
                  <c:v>6219</c:v>
                </c:pt>
                <c:pt idx="4">
                  <c:v>4737</c:v>
                </c:pt>
                <c:pt idx="5">
                  <c:v>4342</c:v>
                </c:pt>
                <c:pt idx="6">
                  <c:v>5079</c:v>
                </c:pt>
                <c:pt idx="7">
                  <c:v>7497</c:v>
                </c:pt>
                <c:pt idx="8">
                  <c:v>6423</c:v>
                </c:pt>
                <c:pt idx="9">
                  <c:v>4615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132-4539-B97F-CC984233F0AB}"/>
            </c:ext>
          </c:extLst>
        </c:ser>
        <c:ser>
          <c:idx val="4"/>
          <c:order val="4"/>
          <c:tx>
            <c:strRef>
              <c:f>'[Quantitativos Novas Operações 2023_PorTipoConsignacao_Banco e Portabilidade 2022- Com gráficos.xlsx]2023 - Portabilidade'!$A$6</c:f>
              <c:strCache>
                <c:ptCount val="1"/>
                <c:pt idx="0">
                  <c:v>908 - PARATI - CREDITO, FINANCIAMENTO E INVESTIMENTO S.A.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'[Quantitativos Novas Operações 2023_PorTipoConsignacao_Banco e Portabilidade 2022- Com gráficos.xlsx]2023 - Portabilidade'!$B$1:$K$1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'[Quantitativos Novas Operações 2023_PorTipoConsignacao_Banco e Portabilidade 2022- Com gráficos.xlsx]2023 - Portabilidade'!$B$6:$K$6</c:f>
              <c:numCache>
                <c:formatCode>#,##0</c:formatCode>
                <c:ptCount val="10"/>
                <c:pt idx="0">
                  <c:v>4559</c:v>
                </c:pt>
                <c:pt idx="1">
                  <c:v>2929</c:v>
                </c:pt>
                <c:pt idx="2">
                  <c:v>738</c:v>
                </c:pt>
                <c:pt idx="3">
                  <c:v>1064</c:v>
                </c:pt>
                <c:pt idx="4">
                  <c:v>1574</c:v>
                </c:pt>
                <c:pt idx="5">
                  <c:v>1642</c:v>
                </c:pt>
                <c:pt idx="6">
                  <c:v>1633</c:v>
                </c:pt>
                <c:pt idx="7">
                  <c:v>4701</c:v>
                </c:pt>
                <c:pt idx="8">
                  <c:v>4286</c:v>
                </c:pt>
                <c:pt idx="9">
                  <c:v>3235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132-4539-B97F-CC984233F0AB}"/>
            </c:ext>
          </c:extLst>
        </c:ser>
        <c:ser>
          <c:idx val="5"/>
          <c:order val="5"/>
          <c:tx>
            <c:strRef>
              <c:f>'[Quantitativos Novas Operações 2023_PorTipoConsignacao_Banco e Portabilidade 2022- Com gráficos.xlsx]2023 - Portabilidade'!$A$7</c:f>
              <c:strCache>
                <c:ptCount val="1"/>
                <c:pt idx="0">
                  <c:v>033 - BANCO SANTANDER (BRASIL) S/A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'[Quantitativos Novas Operações 2023_PorTipoConsignacao_Banco e Portabilidade 2022- Com gráficos.xlsx]2023 - Portabilidade'!$B$1:$K$1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'[Quantitativos Novas Operações 2023_PorTipoConsignacao_Banco e Portabilidade 2022- Com gráficos.xlsx]2023 - Portabilidade'!$B$7:$K$7</c:f>
              <c:numCache>
                <c:formatCode>#,##0</c:formatCode>
                <c:ptCount val="10"/>
                <c:pt idx="0">
                  <c:v>4341</c:v>
                </c:pt>
                <c:pt idx="1">
                  <c:v>5629</c:v>
                </c:pt>
                <c:pt idx="2">
                  <c:v>5848</c:v>
                </c:pt>
                <c:pt idx="3">
                  <c:v>10908</c:v>
                </c:pt>
                <c:pt idx="4">
                  <c:v>16203</c:v>
                </c:pt>
                <c:pt idx="5">
                  <c:v>13410</c:v>
                </c:pt>
                <c:pt idx="6">
                  <c:v>20926</c:v>
                </c:pt>
                <c:pt idx="7">
                  <c:v>24003</c:v>
                </c:pt>
                <c:pt idx="8">
                  <c:v>17986</c:v>
                </c:pt>
                <c:pt idx="9">
                  <c:v>18897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132-4539-B97F-CC984233F0AB}"/>
            </c:ext>
          </c:extLst>
        </c:ser>
        <c:ser>
          <c:idx val="6"/>
          <c:order val="6"/>
          <c:tx>
            <c:strRef>
              <c:f>'[Quantitativos Novas Operações 2023_PorTipoConsignacao_Banco e Portabilidade 2022- Com gráficos.xlsx]2023 - Portabilidade'!$A$8</c:f>
              <c:strCache>
                <c:ptCount val="1"/>
                <c:pt idx="0">
                  <c:v>626 - BANCO C6 CONSIGNADO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'[Quantitativos Novas Operações 2023_PorTipoConsignacao_Banco e Portabilidade 2022- Com gráficos.xlsx]2023 - Portabilidade'!$B$1:$K$1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'[Quantitativos Novas Operações 2023_PorTipoConsignacao_Banco e Portabilidade 2022- Com gráficos.xlsx]2023 - Portabilidade'!$B$8:$K$8</c:f>
              <c:numCache>
                <c:formatCode>#,##0</c:formatCode>
                <c:ptCount val="10"/>
                <c:pt idx="0">
                  <c:v>3460</c:v>
                </c:pt>
                <c:pt idx="1">
                  <c:v>6004</c:v>
                </c:pt>
                <c:pt idx="2">
                  <c:v>9330</c:v>
                </c:pt>
                <c:pt idx="3">
                  <c:v>15575</c:v>
                </c:pt>
                <c:pt idx="4">
                  <c:v>35924</c:v>
                </c:pt>
                <c:pt idx="5">
                  <c:v>30460</c:v>
                </c:pt>
                <c:pt idx="6">
                  <c:v>31398</c:v>
                </c:pt>
                <c:pt idx="7">
                  <c:v>36049</c:v>
                </c:pt>
                <c:pt idx="8">
                  <c:v>30154</c:v>
                </c:pt>
                <c:pt idx="9">
                  <c:v>34608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132-4539-B97F-CC984233F0AB}"/>
            </c:ext>
          </c:extLst>
        </c:ser>
        <c:ser>
          <c:idx val="7"/>
          <c:order val="7"/>
          <c:tx>
            <c:strRef>
              <c:f>'[Quantitativos Novas Operações 2023_PorTipoConsignacao_Banco e Portabilidade 2022- Com gráficos.xlsx]2023 - Portabilidade'!$A$9</c:f>
              <c:strCache>
                <c:ptCount val="1"/>
                <c:pt idx="0">
                  <c:v>707 - BANCO DAYCOVAL S. A.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'[Quantitativos Novas Operações 2023_PorTipoConsignacao_Banco e Portabilidade 2022- Com gráficos.xlsx]2023 - Portabilidade'!$B$1:$K$1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'[Quantitativos Novas Operações 2023_PorTipoConsignacao_Banco e Portabilidade 2022- Com gráficos.xlsx]2023 - Portabilidade'!$B$9:$K$9</c:f>
              <c:numCache>
                <c:formatCode>#,##0</c:formatCode>
                <c:ptCount val="10"/>
                <c:pt idx="0">
                  <c:v>2854</c:v>
                </c:pt>
                <c:pt idx="1">
                  <c:v>6409</c:v>
                </c:pt>
                <c:pt idx="2">
                  <c:v>9625</c:v>
                </c:pt>
                <c:pt idx="3">
                  <c:v>8586</c:v>
                </c:pt>
                <c:pt idx="4">
                  <c:v>32087</c:v>
                </c:pt>
                <c:pt idx="5">
                  <c:v>34420</c:v>
                </c:pt>
                <c:pt idx="6">
                  <c:v>38308</c:v>
                </c:pt>
                <c:pt idx="7">
                  <c:v>52850</c:v>
                </c:pt>
                <c:pt idx="8">
                  <c:v>42218</c:v>
                </c:pt>
                <c:pt idx="9">
                  <c:v>33612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B132-4539-B97F-CC984233F0AB}"/>
            </c:ext>
          </c:extLst>
        </c:ser>
        <c:ser>
          <c:idx val="8"/>
          <c:order val="8"/>
          <c:tx>
            <c:strRef>
              <c:f>'[Quantitativos Novas Operações 2023_PorTipoConsignacao_Banco e Portabilidade 2022- Com gráficos.xlsx]2023 - Portabilidade'!$A$10</c:f>
              <c:strCache>
                <c:ptCount val="1"/>
                <c:pt idx="0">
                  <c:v>012 - BANCO INBURSA S.A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'[Quantitativos Novas Operações 2023_PorTipoConsignacao_Banco e Portabilidade 2022- Com gráficos.xlsx]2023 - Portabilidade'!$B$1:$K$1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'[Quantitativos Novas Operações 2023_PorTipoConsignacao_Banco e Portabilidade 2022- Com gráficos.xlsx]2023 - Portabilidade'!$B$10:$K$10</c:f>
              <c:numCache>
                <c:formatCode>#,##0</c:formatCode>
                <c:ptCount val="10"/>
                <c:pt idx="0">
                  <c:v>2438</c:v>
                </c:pt>
                <c:pt idx="1">
                  <c:v>3418</c:v>
                </c:pt>
                <c:pt idx="2">
                  <c:v>7290</c:v>
                </c:pt>
                <c:pt idx="3">
                  <c:v>11404</c:v>
                </c:pt>
                <c:pt idx="4">
                  <c:v>27139</c:v>
                </c:pt>
                <c:pt idx="5">
                  <c:v>18490</c:v>
                </c:pt>
                <c:pt idx="6">
                  <c:v>15843</c:v>
                </c:pt>
                <c:pt idx="7">
                  <c:v>21714</c:v>
                </c:pt>
                <c:pt idx="8">
                  <c:v>18324</c:v>
                </c:pt>
                <c:pt idx="9">
                  <c:v>18659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132-4539-B97F-CC984233F0AB}"/>
            </c:ext>
          </c:extLst>
        </c:ser>
        <c:ser>
          <c:idx val="9"/>
          <c:order val="9"/>
          <c:tx>
            <c:strRef>
              <c:f>'[Quantitativos Novas Operações 2023_PorTipoConsignacao_Banco e Portabilidade 2022- Com gráficos.xlsx]2023 - Portabilidade'!$A$11</c:f>
              <c:strCache>
                <c:ptCount val="1"/>
                <c:pt idx="0">
                  <c:v>254 - PARANA BANCO S. A.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'[Quantitativos Novas Operações 2023_PorTipoConsignacao_Banco e Portabilidade 2022- Com gráficos.xlsx]2023 - Portabilidade'!$B$1:$K$1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'[Quantitativos Novas Operações 2023_PorTipoConsignacao_Banco e Portabilidade 2022- Com gráficos.xlsx]2023 - Portabilidade'!$B$11:$K$11</c:f>
              <c:numCache>
                <c:formatCode>#,##0</c:formatCode>
                <c:ptCount val="10"/>
                <c:pt idx="0">
                  <c:v>2139</c:v>
                </c:pt>
                <c:pt idx="1">
                  <c:v>7428</c:v>
                </c:pt>
                <c:pt idx="2">
                  <c:v>11091</c:v>
                </c:pt>
                <c:pt idx="3">
                  <c:v>23765</c:v>
                </c:pt>
                <c:pt idx="4">
                  <c:v>24204</c:v>
                </c:pt>
                <c:pt idx="5">
                  <c:v>16410</c:v>
                </c:pt>
                <c:pt idx="6">
                  <c:v>19444</c:v>
                </c:pt>
                <c:pt idx="7">
                  <c:v>21175</c:v>
                </c:pt>
                <c:pt idx="8">
                  <c:v>16965</c:v>
                </c:pt>
                <c:pt idx="9">
                  <c:v>17156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132-4539-B97F-CC984233F0AB}"/>
            </c:ext>
          </c:extLst>
        </c:ser>
        <c:ser>
          <c:idx val="10"/>
          <c:order val="10"/>
          <c:tx>
            <c:strRef>
              <c:f>'[Quantitativos Novas Operações 2023_PorTipoConsignacao_Banco e Portabilidade 2022- Com gráficos.xlsx]2023 - Portabilidade'!$A$12</c:f>
              <c:strCache>
                <c:ptCount val="1"/>
                <c:pt idx="0">
                  <c:v>925 - BRB - CREDITO, FINANCIAMENTO E INVESTIMENTO S.A.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'[Quantitativos Novas Operações 2023_PorTipoConsignacao_Banco e Portabilidade 2022- Com gráficos.xlsx]2023 - Portabilidade'!$B$1:$K$1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'[Quantitativos Novas Operações 2023_PorTipoConsignacao_Banco e Portabilidade 2022- Com gráficos.xlsx]2023 - Portabilidade'!$B$12:$K$12</c:f>
              <c:numCache>
                <c:formatCode>#,##0</c:formatCode>
                <c:ptCount val="10"/>
                <c:pt idx="0">
                  <c:v>1702</c:v>
                </c:pt>
                <c:pt idx="1">
                  <c:v>2596</c:v>
                </c:pt>
                <c:pt idx="2">
                  <c:v>6108</c:v>
                </c:pt>
                <c:pt idx="3">
                  <c:v>7634</c:v>
                </c:pt>
                <c:pt idx="4">
                  <c:v>5590</c:v>
                </c:pt>
                <c:pt idx="5">
                  <c:v>3867</c:v>
                </c:pt>
                <c:pt idx="6">
                  <c:v>5831</c:v>
                </c:pt>
                <c:pt idx="7">
                  <c:v>0</c:v>
                </c:pt>
                <c:pt idx="8">
                  <c:v>18447</c:v>
                </c:pt>
                <c:pt idx="9">
                  <c:v>25230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132-4539-B97F-CC984233F0AB}"/>
            </c:ext>
          </c:extLst>
        </c:ser>
        <c:ser>
          <c:idx val="11"/>
          <c:order val="11"/>
          <c:tx>
            <c:strRef>
              <c:f>'[Quantitativos Novas Operações 2023_PorTipoConsignacao_Banco e Portabilidade 2022- Com gráficos.xlsx]2023 - Portabilidade'!$A$13</c:f>
              <c:strCache>
                <c:ptCount val="1"/>
                <c:pt idx="0">
                  <c:v>069 - BANCO CREFISA S.A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'[Quantitativos Novas Operações 2023_PorTipoConsignacao_Banco e Portabilidade 2022- Com gráficos.xlsx]2023 - Portabilidade'!$B$1:$K$1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'[Quantitativos Novas Operações 2023_PorTipoConsignacao_Banco e Portabilidade 2022- Com gráficos.xlsx]2023 - Portabilidade'!$B$13:$K$13</c:f>
              <c:numCache>
                <c:formatCode>#,##0</c:formatCode>
                <c:ptCount val="10"/>
                <c:pt idx="0">
                  <c:v>1696</c:v>
                </c:pt>
                <c:pt idx="1">
                  <c:v>4781</c:v>
                </c:pt>
                <c:pt idx="2">
                  <c:v>14298</c:v>
                </c:pt>
                <c:pt idx="3">
                  <c:v>21359</c:v>
                </c:pt>
                <c:pt idx="4">
                  <c:v>9909</c:v>
                </c:pt>
                <c:pt idx="5">
                  <c:v>10913</c:v>
                </c:pt>
                <c:pt idx="6">
                  <c:v>14952</c:v>
                </c:pt>
                <c:pt idx="7">
                  <c:v>18328</c:v>
                </c:pt>
                <c:pt idx="8">
                  <c:v>12427</c:v>
                </c:pt>
                <c:pt idx="9">
                  <c:v>10228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B132-4539-B97F-CC984233F0AB}"/>
            </c:ext>
          </c:extLst>
        </c:ser>
        <c:ser>
          <c:idx val="12"/>
          <c:order val="12"/>
          <c:tx>
            <c:strRef>
              <c:f>'[Quantitativos Novas Operações 2023_PorTipoConsignacao_Banco e Portabilidade 2022- Com gráficos.xlsx]2023 - Portabilidade'!$A$14</c:f>
              <c:strCache>
                <c:ptCount val="1"/>
                <c:pt idx="0">
                  <c:v>623 - BANCO PAN S/A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'[Quantitativos Novas Operações 2023_PorTipoConsignacao_Banco e Portabilidade 2022- Com gráficos.xlsx]2023 - Portabilidade'!$B$1:$K$1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'[Quantitativos Novas Operações 2023_PorTipoConsignacao_Banco e Portabilidade 2022- Com gráficos.xlsx]2023 - Portabilidade'!$B$14:$K$14</c:f>
              <c:numCache>
                <c:formatCode>#,##0</c:formatCode>
                <c:ptCount val="10"/>
                <c:pt idx="0">
                  <c:v>1329</c:v>
                </c:pt>
                <c:pt idx="1">
                  <c:v>2706</c:v>
                </c:pt>
                <c:pt idx="2">
                  <c:v>6529</c:v>
                </c:pt>
                <c:pt idx="3">
                  <c:v>350</c:v>
                </c:pt>
                <c:pt idx="4">
                  <c:v>2320</c:v>
                </c:pt>
                <c:pt idx="5">
                  <c:v>16847</c:v>
                </c:pt>
                <c:pt idx="6">
                  <c:v>30846</c:v>
                </c:pt>
                <c:pt idx="7">
                  <c:v>29875</c:v>
                </c:pt>
                <c:pt idx="8">
                  <c:v>16717</c:v>
                </c:pt>
                <c:pt idx="9">
                  <c:v>15926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132-4539-B97F-CC984233F0AB}"/>
            </c:ext>
          </c:extLst>
        </c:ser>
        <c:ser>
          <c:idx val="13"/>
          <c:order val="13"/>
          <c:tx>
            <c:strRef>
              <c:f>'[Quantitativos Novas Operações 2023_PorTipoConsignacao_Banco e Portabilidade 2022- Com gráficos.xlsx]2023 - Portabilidade'!$A$15</c:f>
              <c:strCache>
                <c:ptCount val="1"/>
                <c:pt idx="0">
                  <c:v>Outras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'[Quantitativos Novas Operações 2023_PorTipoConsignacao_Banco e Portabilidade 2022- Com gráficos.xlsx]2023 - Portabilidade'!$B$1:$K$1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'[Quantitativos Novas Operações 2023_PorTipoConsignacao_Banco e Portabilidade 2022- Com gráficos.xlsx]2023 - Portabilidade'!$B$15:$K$15</c:f>
              <c:numCache>
                <c:formatCode>#,##0</c:formatCode>
                <c:ptCount val="10"/>
                <c:pt idx="0">
                  <c:v>950</c:v>
                </c:pt>
                <c:pt idx="1">
                  <c:v>887</c:v>
                </c:pt>
                <c:pt idx="2">
                  <c:v>1901</c:v>
                </c:pt>
                <c:pt idx="3">
                  <c:v>1334</c:v>
                </c:pt>
                <c:pt idx="4">
                  <c:v>4455</c:v>
                </c:pt>
                <c:pt idx="5">
                  <c:v>3309</c:v>
                </c:pt>
                <c:pt idx="6">
                  <c:v>2569</c:v>
                </c:pt>
                <c:pt idx="7">
                  <c:v>74406</c:v>
                </c:pt>
                <c:pt idx="8">
                  <c:v>2305</c:v>
                </c:pt>
                <c:pt idx="9">
                  <c:v>2576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B132-4539-B97F-CC984233F0AB}"/>
            </c:ext>
          </c:extLst>
        </c:ser>
        <c:ser>
          <c:idx val="14"/>
          <c:order val="14"/>
          <c:tx>
            <c:strRef>
              <c:f>'[Quantitativos Novas Operações 2023_PorTipoConsignacao_Banco e Portabilidade 2022- Com gráficos.xlsx]2023 - Portabilidade'!$A$16</c:f>
              <c:strCache>
                <c:ptCount val="1"/>
                <c:pt idx="0">
                  <c:v>029 BANCO ITAU CONSIGNADO S.A.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'[Quantitativos Novas Operações 2023_PorTipoConsignacao_Banco e Portabilidade 2022- Com gráficos.xlsx]2023 - Portabilidade'!$B$1:$K$1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'[Quantitativos Novas Operações 2023_PorTipoConsignacao_Banco e Portabilidade 2022- Com gráficos.xlsx]2023 - Portabilidade'!$B$16:$K$16</c:f>
              <c:numCache>
                <c:formatCode>#,##0</c:formatCode>
                <c:ptCount val="10"/>
                <c:pt idx="0">
                  <c:v>751</c:v>
                </c:pt>
                <c:pt idx="1">
                  <c:v>641</c:v>
                </c:pt>
                <c:pt idx="2">
                  <c:v>607</c:v>
                </c:pt>
                <c:pt idx="3">
                  <c:v>1727</c:v>
                </c:pt>
                <c:pt idx="4">
                  <c:v>2603</c:v>
                </c:pt>
                <c:pt idx="5">
                  <c:v>1541</c:v>
                </c:pt>
                <c:pt idx="6">
                  <c:v>1535</c:v>
                </c:pt>
                <c:pt idx="7">
                  <c:v>1729</c:v>
                </c:pt>
                <c:pt idx="8">
                  <c:v>1412</c:v>
                </c:pt>
                <c:pt idx="9">
                  <c:v>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B132-4539-B97F-CC984233F0AB}"/>
            </c:ext>
          </c:extLst>
        </c:ser>
        <c:ser>
          <c:idx val="15"/>
          <c:order val="15"/>
          <c:tx>
            <c:strRef>
              <c:f>'[Quantitativos Novas Operações 2023_PorTipoConsignacao_Banco e Portabilidade 2022- Com gráficos.xlsx]2023 - Portabilidade'!$A$17</c:f>
              <c:strCache>
                <c:ptCount val="1"/>
                <c:pt idx="0">
                  <c:v>935 - FACTA FINANCEIRA S A</c:v>
                </c:pt>
              </c:strCache>
            </c:strRef>
          </c:tx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'[Quantitativos Novas Operações 2023_PorTipoConsignacao_Banco e Portabilidade 2022- Com gráficos.xlsx]2023 - Portabilidade'!$B$1:$K$1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'[Quantitativos Novas Operações 2023_PorTipoConsignacao_Banco e Portabilidade 2022- Com gráficos.xlsx]2023 - Portabilidade'!$B$17:$K$17</c:f>
              <c:numCache>
                <c:formatCode>#,##0</c:formatCode>
                <c:ptCount val="10"/>
                <c:pt idx="0">
                  <c:v>744</c:v>
                </c:pt>
                <c:pt idx="1">
                  <c:v>923</c:v>
                </c:pt>
                <c:pt idx="2">
                  <c:v>2003</c:v>
                </c:pt>
                <c:pt idx="3">
                  <c:v>2153</c:v>
                </c:pt>
                <c:pt idx="4">
                  <c:v>11515</c:v>
                </c:pt>
                <c:pt idx="5">
                  <c:v>15481</c:v>
                </c:pt>
                <c:pt idx="6">
                  <c:v>17283</c:v>
                </c:pt>
                <c:pt idx="7">
                  <c:v>0</c:v>
                </c:pt>
                <c:pt idx="8">
                  <c:v>34308</c:v>
                </c:pt>
                <c:pt idx="9">
                  <c:v>40367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B132-4539-B97F-CC984233F0AB}"/>
            </c:ext>
          </c:extLst>
        </c:ser>
        <c:ser>
          <c:idx val="16"/>
          <c:order val="16"/>
          <c:tx>
            <c:strRef>
              <c:f>'[Quantitativos Novas Operações 2023_PorTipoConsignacao_Banco e Portabilidade 2022- Com gráficos.xlsx]2023 - Portabilidade'!$A$18</c:f>
              <c:strCache>
                <c:ptCount val="1"/>
                <c:pt idx="0">
                  <c:v>041 - BANCO DO ESTADO DO RIO GRANDE DO SUL S/A</c:v>
                </c:pt>
              </c:strCache>
            </c:strRef>
          </c:tx>
          <c:spPr>
            <a:solidFill>
              <a:schemeClr val="accent5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'[Quantitativos Novas Operações 2023_PorTipoConsignacao_Banco e Portabilidade 2022- Com gráficos.xlsx]2023 - Portabilidade'!$B$1:$K$1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'[Quantitativos Novas Operações 2023_PorTipoConsignacao_Banco e Portabilidade 2022- Com gráficos.xlsx]2023 - Portabilidade'!$B$18:$K$18</c:f>
              <c:numCache>
                <c:formatCode>#,##0</c:formatCode>
                <c:ptCount val="10"/>
                <c:pt idx="0">
                  <c:v>716</c:v>
                </c:pt>
                <c:pt idx="1">
                  <c:v>573</c:v>
                </c:pt>
                <c:pt idx="2">
                  <c:v>1411</c:v>
                </c:pt>
                <c:pt idx="3">
                  <c:v>1943</c:v>
                </c:pt>
                <c:pt idx="4">
                  <c:v>895</c:v>
                </c:pt>
                <c:pt idx="5">
                  <c:v>1088</c:v>
                </c:pt>
                <c:pt idx="6">
                  <c:v>4871</c:v>
                </c:pt>
                <c:pt idx="7">
                  <c:v>35197</c:v>
                </c:pt>
                <c:pt idx="8">
                  <c:v>67260</c:v>
                </c:pt>
                <c:pt idx="9">
                  <c:v>38807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B132-4539-B97F-CC984233F0AB}"/>
            </c:ext>
          </c:extLst>
        </c:ser>
        <c:ser>
          <c:idx val="17"/>
          <c:order val="17"/>
          <c:tx>
            <c:strRef>
              <c:f>'[Quantitativos Novas Operações 2023_PorTipoConsignacao_Banco e Portabilidade 2022- Com gráficos.xlsx]2023 - Portabilidade'!$A$19</c:f>
              <c:strCache>
                <c:ptCount val="1"/>
                <c:pt idx="0">
                  <c:v>748 - BANCO COOPERATIVO SICREDI S A	</c:v>
                </c:pt>
              </c:strCache>
            </c:strRef>
          </c:tx>
          <c:spPr>
            <a:solidFill>
              <a:schemeClr val="accent6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numRef>
              <c:f>'[Quantitativos Novas Operações 2023_PorTipoConsignacao_Banco e Portabilidade 2022- Com gráficos.xlsx]2023 - Portabilidade'!$B$1:$K$1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'[Quantitativos Novas Operações 2023_PorTipoConsignacao_Banco e Portabilidade 2022- Com gráficos.xlsx]2023 - Portabilidade'!$B$19:$K$19</c:f>
              <c:numCache>
                <c:formatCode>#,##0</c:formatCode>
                <c:ptCount val="10"/>
                <c:pt idx="0">
                  <c:v>497</c:v>
                </c:pt>
                <c:pt idx="1">
                  <c:v>307</c:v>
                </c:pt>
                <c:pt idx="2">
                  <c:v>558</c:v>
                </c:pt>
                <c:pt idx="3">
                  <c:v>216</c:v>
                </c:pt>
                <c:pt idx="4">
                  <c:v>324</c:v>
                </c:pt>
                <c:pt idx="5">
                  <c:v>382</c:v>
                </c:pt>
                <c:pt idx="6">
                  <c:v>408</c:v>
                </c:pt>
                <c:pt idx="7">
                  <c:v>411</c:v>
                </c:pt>
                <c:pt idx="8">
                  <c:v>541</c:v>
                </c:pt>
                <c:pt idx="9">
                  <c:v>650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B132-4539-B97F-CC984233F0AB}"/>
            </c:ext>
          </c:extLst>
        </c:ser>
        <c:ser>
          <c:idx val="18"/>
          <c:order val="18"/>
          <c:tx>
            <c:strRef>
              <c:f>'[Quantitativos Novas Operações 2023_PorTipoConsignacao_Banco e Portabilidade 2022- Com gráficos.xlsx]2023 - Portabilidade'!$A$20</c:f>
              <c:strCache>
                <c:ptCount val="1"/>
                <c:pt idx="0">
                  <c:v>394 - BANCO BRADESCO FINANCIAMENTOS S.A.</c:v>
                </c:pt>
              </c:strCache>
            </c:strRef>
          </c:tx>
          <c:spPr>
            <a:solidFill>
              <a:schemeClr val="accent1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numRef>
              <c:f>'[Quantitativos Novas Operações 2023_PorTipoConsignacao_Banco e Portabilidade 2022- Com gráficos.xlsx]2023 - Portabilidade'!$B$1:$K$1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'[Quantitativos Novas Operações 2023_PorTipoConsignacao_Banco e Portabilidade 2022- Com gráficos.xlsx]2023 - Portabilidade'!$B$20:$K$20</c:f>
              <c:numCache>
                <c:formatCode>#,##0</c:formatCode>
                <c:ptCount val="10"/>
                <c:pt idx="0">
                  <c:v>353</c:v>
                </c:pt>
                <c:pt idx="1">
                  <c:v>156</c:v>
                </c:pt>
                <c:pt idx="2">
                  <c:v>134</c:v>
                </c:pt>
                <c:pt idx="3">
                  <c:v>171</c:v>
                </c:pt>
                <c:pt idx="4">
                  <c:v>141</c:v>
                </c:pt>
                <c:pt idx="5">
                  <c:v>154</c:v>
                </c:pt>
                <c:pt idx="6">
                  <c:v>314</c:v>
                </c:pt>
                <c:pt idx="7">
                  <c:v>219</c:v>
                </c:pt>
                <c:pt idx="8">
                  <c:v>144</c:v>
                </c:pt>
                <c:pt idx="9">
                  <c:v>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B132-4539-B97F-CC984233F0AB}"/>
            </c:ext>
          </c:extLst>
        </c:ser>
        <c:ser>
          <c:idx val="19"/>
          <c:order val="19"/>
          <c:tx>
            <c:strRef>
              <c:f>'[Quantitativos Novas Operações 2023_PorTipoConsignacao_Banco e Portabilidade 2022- Com gráficos.xlsx]2023 - Portabilidade'!$A$21</c:f>
              <c:strCache>
                <c:ptCount val="1"/>
                <c:pt idx="0">
                  <c:v>389 - BANCO MERCANTIL DO BRASIL S/A</c:v>
                </c:pt>
              </c:strCache>
            </c:strRef>
          </c:tx>
          <c:spPr>
            <a:solidFill>
              <a:schemeClr val="accent2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numRef>
              <c:f>'[Quantitativos Novas Operações 2023_PorTipoConsignacao_Banco e Portabilidade 2022- Com gráficos.xlsx]2023 - Portabilidade'!$B$1:$K$1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'[Quantitativos Novas Operações 2023_PorTipoConsignacao_Banco e Portabilidade 2022- Com gráficos.xlsx]2023 - Portabilidade'!$B$21:$K$21</c:f>
              <c:numCache>
                <c:formatCode>#,##0</c:formatCode>
                <c:ptCount val="10"/>
                <c:pt idx="0">
                  <c:v>323</c:v>
                </c:pt>
                <c:pt idx="1">
                  <c:v>211</c:v>
                </c:pt>
                <c:pt idx="2">
                  <c:v>92</c:v>
                </c:pt>
                <c:pt idx="3">
                  <c:v>4</c:v>
                </c:pt>
                <c:pt idx="4">
                  <c:v>173</c:v>
                </c:pt>
                <c:pt idx="5">
                  <c:v>283</c:v>
                </c:pt>
                <c:pt idx="6">
                  <c:v>197</c:v>
                </c:pt>
                <c:pt idx="7">
                  <c:v>284</c:v>
                </c:pt>
                <c:pt idx="8">
                  <c:v>541</c:v>
                </c:pt>
                <c:pt idx="9">
                  <c:v>730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B132-4539-B97F-CC984233F0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4155520"/>
        <c:axId val="826589008"/>
      </c:barChart>
      <c:dateAx>
        <c:axId val="824155520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6589008"/>
        <c:crosses val="autoZero"/>
        <c:auto val="1"/>
        <c:lblOffset val="100"/>
        <c:baseTimeUnit val="months"/>
      </c:dateAx>
      <c:valAx>
        <c:axId val="826589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4155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2804166492585193E-2"/>
          <c:y val="0.66026660261711956"/>
          <c:w val="0.94257588416584803"/>
          <c:h val="0.3386018433082895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'[Quantitativos 2022_2023_PorTipoConsignacao_Banco - Com gráficos.xlsx]Portabilidade'!$B$1</c:f>
              <c:strCache>
                <c:ptCount val="1"/>
                <c:pt idx="0">
                  <c:v>jan/23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gráficos.xlsx]Portabilidade'!$A$2:$A$21</c:f>
              <c:strCache>
                <c:ptCount val="20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</c:strCache>
            </c:strRef>
          </c:cat>
          <c:val>
            <c:numRef>
              <c:f>'[Quantitativos 2022_2023_PorTipoConsignacao_Banco - Com gráficos.xlsx]Portabilidade'!$B$2:$B$21</c:f>
              <c:numCache>
                <c:formatCode>#,##0</c:formatCode>
                <c:ptCount val="20"/>
                <c:pt idx="0">
                  <c:v>47001</c:v>
                </c:pt>
                <c:pt idx="1">
                  <c:v>22984</c:v>
                </c:pt>
                <c:pt idx="2">
                  <c:v>8070</c:v>
                </c:pt>
                <c:pt idx="3">
                  <c:v>6739</c:v>
                </c:pt>
                <c:pt idx="4">
                  <c:v>4559</c:v>
                </c:pt>
                <c:pt idx="5">
                  <c:v>4341</c:v>
                </c:pt>
                <c:pt idx="6">
                  <c:v>3460</c:v>
                </c:pt>
                <c:pt idx="7">
                  <c:v>2854</c:v>
                </c:pt>
                <c:pt idx="8">
                  <c:v>2438</c:v>
                </c:pt>
                <c:pt idx="9">
                  <c:v>2139</c:v>
                </c:pt>
                <c:pt idx="10">
                  <c:v>1702</c:v>
                </c:pt>
                <c:pt idx="11">
                  <c:v>1696</c:v>
                </c:pt>
                <c:pt idx="12">
                  <c:v>1329</c:v>
                </c:pt>
                <c:pt idx="13">
                  <c:v>950</c:v>
                </c:pt>
                <c:pt idx="14">
                  <c:v>751</c:v>
                </c:pt>
                <c:pt idx="15">
                  <c:v>744</c:v>
                </c:pt>
                <c:pt idx="16">
                  <c:v>716</c:v>
                </c:pt>
                <c:pt idx="17">
                  <c:v>497</c:v>
                </c:pt>
                <c:pt idx="18">
                  <c:v>353</c:v>
                </c:pt>
                <c:pt idx="19">
                  <c:v>323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F9-459F-A2AC-EFEC7D4BD121}"/>
            </c:ext>
          </c:extLst>
        </c:ser>
        <c:ser>
          <c:idx val="1"/>
          <c:order val="1"/>
          <c:tx>
            <c:strRef>
              <c:f>'[Quantitativos 2022_2023_PorTipoConsignacao_Banco - Com gráficos.xlsx]Portabilidade'!$C$1</c:f>
              <c:strCache>
                <c:ptCount val="1"/>
                <c:pt idx="0">
                  <c:v>fev/23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gráficos.xlsx]Portabilidade'!$A$2:$A$21</c:f>
              <c:strCache>
                <c:ptCount val="20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</c:strCache>
            </c:strRef>
          </c:cat>
          <c:val>
            <c:numRef>
              <c:f>'[Quantitativos 2022_2023_PorTipoConsignacao_Banco - Com gráficos.xlsx]Portabilidade'!$C$2:$C$21</c:f>
              <c:numCache>
                <c:formatCode>#,##0</c:formatCode>
                <c:ptCount val="20"/>
                <c:pt idx="0">
                  <c:v>31965</c:v>
                </c:pt>
                <c:pt idx="1">
                  <c:v>16981</c:v>
                </c:pt>
                <c:pt idx="2">
                  <c:v>5156</c:v>
                </c:pt>
                <c:pt idx="3">
                  <c:v>6950</c:v>
                </c:pt>
                <c:pt idx="4">
                  <c:v>2929</c:v>
                </c:pt>
                <c:pt idx="5">
                  <c:v>5629</c:v>
                </c:pt>
                <c:pt idx="6">
                  <c:v>6004</c:v>
                </c:pt>
                <c:pt idx="7">
                  <c:v>6409</c:v>
                </c:pt>
                <c:pt idx="8">
                  <c:v>3418</c:v>
                </c:pt>
                <c:pt idx="9">
                  <c:v>7428</c:v>
                </c:pt>
                <c:pt idx="10">
                  <c:v>2596</c:v>
                </c:pt>
                <c:pt idx="11">
                  <c:v>4781</c:v>
                </c:pt>
                <c:pt idx="12">
                  <c:v>2706</c:v>
                </c:pt>
                <c:pt idx="13">
                  <c:v>887</c:v>
                </c:pt>
                <c:pt idx="14">
                  <c:v>641</c:v>
                </c:pt>
                <c:pt idx="15">
                  <c:v>923</c:v>
                </c:pt>
                <c:pt idx="16">
                  <c:v>573</c:v>
                </c:pt>
                <c:pt idx="17">
                  <c:v>307</c:v>
                </c:pt>
                <c:pt idx="18">
                  <c:v>156</c:v>
                </c:pt>
                <c:pt idx="19">
                  <c:v>211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DF9-459F-A2AC-EFEC7D4BD121}"/>
            </c:ext>
          </c:extLst>
        </c:ser>
        <c:ser>
          <c:idx val="2"/>
          <c:order val="2"/>
          <c:tx>
            <c:strRef>
              <c:f>'[Quantitativos 2022_2023_PorTipoConsignacao_Banco - Com gráficos.xlsx]Portabilidade'!$D$1</c:f>
              <c:strCache>
                <c:ptCount val="1"/>
                <c:pt idx="0">
                  <c:v>mar/23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gráficos.xlsx]Portabilidade'!$A$2:$A$21</c:f>
              <c:strCache>
                <c:ptCount val="20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</c:strCache>
            </c:strRef>
          </c:cat>
          <c:val>
            <c:numRef>
              <c:f>'[Quantitativos 2022_2023_PorTipoConsignacao_Banco - Com gráficos.xlsx]Portabilidade'!$D$2:$D$21</c:f>
              <c:numCache>
                <c:formatCode>#,##0</c:formatCode>
                <c:ptCount val="20"/>
                <c:pt idx="0">
                  <c:v>17597</c:v>
                </c:pt>
                <c:pt idx="1">
                  <c:v>14472</c:v>
                </c:pt>
                <c:pt idx="2">
                  <c:v>5673</c:v>
                </c:pt>
                <c:pt idx="3">
                  <c:v>6057</c:v>
                </c:pt>
                <c:pt idx="4">
                  <c:v>738</c:v>
                </c:pt>
                <c:pt idx="5">
                  <c:v>5848</c:v>
                </c:pt>
                <c:pt idx="6">
                  <c:v>9330</c:v>
                </c:pt>
                <c:pt idx="7">
                  <c:v>9625</c:v>
                </c:pt>
                <c:pt idx="8">
                  <c:v>7290</c:v>
                </c:pt>
                <c:pt idx="9">
                  <c:v>11091</c:v>
                </c:pt>
                <c:pt idx="10">
                  <c:v>6108</c:v>
                </c:pt>
                <c:pt idx="11">
                  <c:v>14298</c:v>
                </c:pt>
                <c:pt idx="12">
                  <c:v>6529</c:v>
                </c:pt>
                <c:pt idx="13">
                  <c:v>1901</c:v>
                </c:pt>
                <c:pt idx="14">
                  <c:v>607</c:v>
                </c:pt>
                <c:pt idx="15">
                  <c:v>2003</c:v>
                </c:pt>
                <c:pt idx="16">
                  <c:v>1411</c:v>
                </c:pt>
                <c:pt idx="17">
                  <c:v>558</c:v>
                </c:pt>
                <c:pt idx="18">
                  <c:v>134</c:v>
                </c:pt>
                <c:pt idx="19">
                  <c:v>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DF9-459F-A2AC-EFEC7D4BD121}"/>
            </c:ext>
          </c:extLst>
        </c:ser>
        <c:ser>
          <c:idx val="3"/>
          <c:order val="3"/>
          <c:tx>
            <c:strRef>
              <c:f>'[Quantitativos 2022_2023_PorTipoConsignacao_Banco - Com gráficos.xlsx]Portabilidade'!$E$1</c:f>
              <c:strCache>
                <c:ptCount val="1"/>
                <c:pt idx="0">
                  <c:v>abr/23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gráficos.xlsx]Portabilidade'!$A$2:$A$21</c:f>
              <c:strCache>
                <c:ptCount val="20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</c:strCache>
            </c:strRef>
          </c:cat>
          <c:val>
            <c:numRef>
              <c:f>'[Quantitativos 2022_2023_PorTipoConsignacao_Banco - Com gráficos.xlsx]Portabilidade'!$E$2:$E$21</c:f>
              <c:numCache>
                <c:formatCode>#,##0</c:formatCode>
                <c:ptCount val="20"/>
                <c:pt idx="0">
                  <c:v>23212</c:v>
                </c:pt>
                <c:pt idx="1">
                  <c:v>14515</c:v>
                </c:pt>
                <c:pt idx="2">
                  <c:v>9467</c:v>
                </c:pt>
                <c:pt idx="3">
                  <c:v>6219</c:v>
                </c:pt>
                <c:pt idx="4">
                  <c:v>1064</c:v>
                </c:pt>
                <c:pt idx="5">
                  <c:v>10908</c:v>
                </c:pt>
                <c:pt idx="6">
                  <c:v>15575</c:v>
                </c:pt>
                <c:pt idx="7">
                  <c:v>8586</c:v>
                </c:pt>
                <c:pt idx="8">
                  <c:v>11404</c:v>
                </c:pt>
                <c:pt idx="9">
                  <c:v>23765</c:v>
                </c:pt>
                <c:pt idx="10">
                  <c:v>7634</c:v>
                </c:pt>
                <c:pt idx="11">
                  <c:v>21359</c:v>
                </c:pt>
                <c:pt idx="12">
                  <c:v>350</c:v>
                </c:pt>
                <c:pt idx="13">
                  <c:v>1334</c:v>
                </c:pt>
                <c:pt idx="14">
                  <c:v>1727</c:v>
                </c:pt>
                <c:pt idx="15">
                  <c:v>2153</c:v>
                </c:pt>
                <c:pt idx="16">
                  <c:v>1943</c:v>
                </c:pt>
                <c:pt idx="17">
                  <c:v>216</c:v>
                </c:pt>
                <c:pt idx="18">
                  <c:v>171</c:v>
                </c:pt>
                <c:pt idx="19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DF9-459F-A2AC-EFEC7D4BD121}"/>
            </c:ext>
          </c:extLst>
        </c:ser>
        <c:ser>
          <c:idx val="4"/>
          <c:order val="4"/>
          <c:tx>
            <c:strRef>
              <c:f>'[Quantitativos 2022_2023_PorTipoConsignacao_Banco - Com gráficos.xlsx]Portabilidade'!$F$1</c:f>
              <c:strCache>
                <c:ptCount val="1"/>
                <c:pt idx="0">
                  <c:v>mai/23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gráficos.xlsx]Portabilidade'!$A$2:$A$21</c:f>
              <c:strCache>
                <c:ptCount val="20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</c:strCache>
            </c:strRef>
          </c:cat>
          <c:val>
            <c:numRef>
              <c:f>'[Quantitativos 2022_2023_PorTipoConsignacao_Banco - Com gráficos.xlsx]Portabilidade'!$F$2:$F$21</c:f>
              <c:numCache>
                <c:formatCode>#,##0</c:formatCode>
                <c:ptCount val="20"/>
                <c:pt idx="0">
                  <c:v>28021</c:v>
                </c:pt>
                <c:pt idx="1">
                  <c:v>22627</c:v>
                </c:pt>
                <c:pt idx="2">
                  <c:v>17321</c:v>
                </c:pt>
                <c:pt idx="3">
                  <c:v>4737</c:v>
                </c:pt>
                <c:pt idx="4">
                  <c:v>1574</c:v>
                </c:pt>
                <c:pt idx="5">
                  <c:v>16203</c:v>
                </c:pt>
                <c:pt idx="6">
                  <c:v>35924</c:v>
                </c:pt>
                <c:pt idx="7">
                  <c:v>32087</c:v>
                </c:pt>
                <c:pt idx="8">
                  <c:v>27139</c:v>
                </c:pt>
                <c:pt idx="9">
                  <c:v>24204</c:v>
                </c:pt>
                <c:pt idx="10">
                  <c:v>5590</c:v>
                </c:pt>
                <c:pt idx="11">
                  <c:v>9909</c:v>
                </c:pt>
                <c:pt idx="12">
                  <c:v>2320</c:v>
                </c:pt>
                <c:pt idx="13">
                  <c:v>4455</c:v>
                </c:pt>
                <c:pt idx="14">
                  <c:v>2603</c:v>
                </c:pt>
                <c:pt idx="15">
                  <c:v>11515</c:v>
                </c:pt>
                <c:pt idx="16">
                  <c:v>895</c:v>
                </c:pt>
                <c:pt idx="17">
                  <c:v>324</c:v>
                </c:pt>
                <c:pt idx="18">
                  <c:v>141</c:v>
                </c:pt>
                <c:pt idx="19">
                  <c:v>173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DF9-459F-A2AC-EFEC7D4BD121}"/>
            </c:ext>
          </c:extLst>
        </c:ser>
        <c:ser>
          <c:idx val="5"/>
          <c:order val="5"/>
          <c:tx>
            <c:strRef>
              <c:f>'[Quantitativos 2022_2023_PorTipoConsignacao_Banco - Com gráficos.xlsx]Portabilidade'!$G$1</c:f>
              <c:strCache>
                <c:ptCount val="1"/>
                <c:pt idx="0">
                  <c:v>jun/23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gráficos.xlsx]Portabilidade'!$A$2:$A$21</c:f>
              <c:strCache>
                <c:ptCount val="20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</c:strCache>
            </c:strRef>
          </c:cat>
          <c:val>
            <c:numRef>
              <c:f>'[Quantitativos 2022_2023_PorTipoConsignacao_Banco - Com gráficos.xlsx]Portabilidade'!$G$2:$G$21</c:f>
              <c:numCache>
                <c:formatCode>#,##0</c:formatCode>
                <c:ptCount val="20"/>
                <c:pt idx="0">
                  <c:v>22353</c:v>
                </c:pt>
                <c:pt idx="1">
                  <c:v>18970</c:v>
                </c:pt>
                <c:pt idx="2">
                  <c:v>18746</c:v>
                </c:pt>
                <c:pt idx="3">
                  <c:v>4342</c:v>
                </c:pt>
                <c:pt idx="4">
                  <c:v>1642</c:v>
                </c:pt>
                <c:pt idx="5">
                  <c:v>13410</c:v>
                </c:pt>
                <c:pt idx="6">
                  <c:v>30460</c:v>
                </c:pt>
                <c:pt idx="7">
                  <c:v>34420</c:v>
                </c:pt>
                <c:pt idx="8">
                  <c:v>18490</c:v>
                </c:pt>
                <c:pt idx="9">
                  <c:v>16410</c:v>
                </c:pt>
                <c:pt idx="10">
                  <c:v>3867</c:v>
                </c:pt>
                <c:pt idx="11">
                  <c:v>10913</c:v>
                </c:pt>
                <c:pt idx="12">
                  <c:v>16847</c:v>
                </c:pt>
                <c:pt idx="13">
                  <c:v>3309</c:v>
                </c:pt>
                <c:pt idx="14">
                  <c:v>1541</c:v>
                </c:pt>
                <c:pt idx="15">
                  <c:v>15481</c:v>
                </c:pt>
                <c:pt idx="16">
                  <c:v>1088</c:v>
                </c:pt>
                <c:pt idx="17">
                  <c:v>382</c:v>
                </c:pt>
                <c:pt idx="18">
                  <c:v>154</c:v>
                </c:pt>
                <c:pt idx="19">
                  <c:v>283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DF9-459F-A2AC-EFEC7D4BD121}"/>
            </c:ext>
          </c:extLst>
        </c:ser>
        <c:ser>
          <c:idx val="6"/>
          <c:order val="6"/>
          <c:tx>
            <c:strRef>
              <c:f>'[Quantitativos 2022_2023_PorTipoConsignacao_Banco - Com gráficos.xlsx]Portabilidade'!$H$1</c:f>
              <c:strCache>
                <c:ptCount val="1"/>
                <c:pt idx="0">
                  <c:v>jul/23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gráficos.xlsx]Portabilidade'!$A$2:$A$21</c:f>
              <c:strCache>
                <c:ptCount val="20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</c:strCache>
            </c:strRef>
          </c:cat>
          <c:val>
            <c:numRef>
              <c:f>'[Quantitativos 2022_2023_PorTipoConsignacao_Banco - Com gráficos.xlsx]Portabilidade'!$H$2:$H$21</c:f>
              <c:numCache>
                <c:formatCode>#,##0</c:formatCode>
                <c:ptCount val="20"/>
                <c:pt idx="0">
                  <c:v>21414</c:v>
                </c:pt>
                <c:pt idx="1">
                  <c:v>23309</c:v>
                </c:pt>
                <c:pt idx="2">
                  <c:v>20259</c:v>
                </c:pt>
                <c:pt idx="3">
                  <c:v>5079</c:v>
                </c:pt>
                <c:pt idx="4">
                  <c:v>1633</c:v>
                </c:pt>
                <c:pt idx="5">
                  <c:v>20926</c:v>
                </c:pt>
                <c:pt idx="6">
                  <c:v>31398</c:v>
                </c:pt>
                <c:pt idx="7">
                  <c:v>38308</c:v>
                </c:pt>
                <c:pt idx="8">
                  <c:v>15843</c:v>
                </c:pt>
                <c:pt idx="9">
                  <c:v>19444</c:v>
                </c:pt>
                <c:pt idx="10">
                  <c:v>5831</c:v>
                </c:pt>
                <c:pt idx="11">
                  <c:v>14952</c:v>
                </c:pt>
                <c:pt idx="12">
                  <c:v>30846</c:v>
                </c:pt>
                <c:pt idx="13">
                  <c:v>2569</c:v>
                </c:pt>
                <c:pt idx="14">
                  <c:v>1535</c:v>
                </c:pt>
                <c:pt idx="15">
                  <c:v>17283</c:v>
                </c:pt>
                <c:pt idx="16">
                  <c:v>4871</c:v>
                </c:pt>
                <c:pt idx="17">
                  <c:v>408</c:v>
                </c:pt>
                <c:pt idx="18">
                  <c:v>314</c:v>
                </c:pt>
                <c:pt idx="19">
                  <c:v>197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F9-459F-A2AC-EFEC7D4BD121}"/>
            </c:ext>
          </c:extLst>
        </c:ser>
        <c:ser>
          <c:idx val="7"/>
          <c:order val="7"/>
          <c:tx>
            <c:strRef>
              <c:f>'[Quantitativos 2022_2023_PorTipoConsignacao_Banco - Com gráficos.xlsx]Portabilidade'!$I$1</c:f>
              <c:strCache>
                <c:ptCount val="1"/>
                <c:pt idx="0">
                  <c:v>ago/23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gráficos.xlsx]Portabilidade'!$A$2:$A$21</c:f>
              <c:strCache>
                <c:ptCount val="20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</c:strCache>
            </c:strRef>
          </c:cat>
          <c:val>
            <c:numRef>
              <c:f>'[Quantitativos 2022_2023_PorTipoConsignacao_Banco - Com gráficos.xlsx]Portabilidade'!$I$2:$I$21</c:f>
              <c:numCache>
                <c:formatCode>#,##0</c:formatCode>
                <c:ptCount val="20"/>
                <c:pt idx="0">
                  <c:v>31940</c:v>
                </c:pt>
                <c:pt idx="1">
                  <c:v>34094</c:v>
                </c:pt>
                <c:pt idx="2">
                  <c:v>31478</c:v>
                </c:pt>
                <c:pt idx="3">
                  <c:v>7497</c:v>
                </c:pt>
                <c:pt idx="4">
                  <c:v>4701</c:v>
                </c:pt>
                <c:pt idx="5">
                  <c:v>24003</c:v>
                </c:pt>
                <c:pt idx="6">
                  <c:v>36049</c:v>
                </c:pt>
                <c:pt idx="7">
                  <c:v>52850</c:v>
                </c:pt>
                <c:pt idx="8">
                  <c:v>21714</c:v>
                </c:pt>
                <c:pt idx="9">
                  <c:v>21175</c:v>
                </c:pt>
                <c:pt idx="10">
                  <c:v>0</c:v>
                </c:pt>
                <c:pt idx="11">
                  <c:v>18328</c:v>
                </c:pt>
                <c:pt idx="12">
                  <c:v>29875</c:v>
                </c:pt>
                <c:pt idx="13">
                  <c:v>74406</c:v>
                </c:pt>
                <c:pt idx="14">
                  <c:v>1729</c:v>
                </c:pt>
                <c:pt idx="15">
                  <c:v>0</c:v>
                </c:pt>
                <c:pt idx="16">
                  <c:v>35197</c:v>
                </c:pt>
                <c:pt idx="17">
                  <c:v>411</c:v>
                </c:pt>
                <c:pt idx="18">
                  <c:v>219</c:v>
                </c:pt>
                <c:pt idx="19">
                  <c:v>284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DF9-459F-A2AC-EFEC7D4BD121}"/>
            </c:ext>
          </c:extLst>
        </c:ser>
        <c:ser>
          <c:idx val="8"/>
          <c:order val="8"/>
          <c:tx>
            <c:strRef>
              <c:f>'[Quantitativos 2022_2023_PorTipoConsignacao_Banco - Com gráficos.xlsx]Portabilidade'!$J$1</c:f>
              <c:strCache>
                <c:ptCount val="1"/>
                <c:pt idx="0">
                  <c:v>set/23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gráficos.xlsx]Portabilidade'!$A$2:$A$21</c:f>
              <c:strCache>
                <c:ptCount val="20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</c:strCache>
            </c:strRef>
          </c:cat>
          <c:val>
            <c:numRef>
              <c:f>'[Quantitativos 2022_2023_PorTipoConsignacao_Banco - Com gráficos.xlsx]Portabilidade'!$J$2:$J$21</c:f>
              <c:numCache>
                <c:formatCode>#,##0</c:formatCode>
                <c:ptCount val="20"/>
                <c:pt idx="0">
                  <c:v>24565</c:v>
                </c:pt>
                <c:pt idx="1">
                  <c:v>31491</c:v>
                </c:pt>
                <c:pt idx="2">
                  <c:v>38128</c:v>
                </c:pt>
                <c:pt idx="3">
                  <c:v>6423</c:v>
                </c:pt>
                <c:pt idx="4">
                  <c:v>4286</c:v>
                </c:pt>
                <c:pt idx="5">
                  <c:v>17986</c:v>
                </c:pt>
                <c:pt idx="6">
                  <c:v>30154</c:v>
                </c:pt>
                <c:pt idx="7">
                  <c:v>42218</c:v>
                </c:pt>
                <c:pt idx="8">
                  <c:v>18324</c:v>
                </c:pt>
                <c:pt idx="9">
                  <c:v>16965</c:v>
                </c:pt>
                <c:pt idx="10">
                  <c:v>18447</c:v>
                </c:pt>
                <c:pt idx="11">
                  <c:v>12427</c:v>
                </c:pt>
                <c:pt idx="12">
                  <c:v>16717</c:v>
                </c:pt>
                <c:pt idx="13">
                  <c:v>2305</c:v>
                </c:pt>
                <c:pt idx="14">
                  <c:v>1412</c:v>
                </c:pt>
                <c:pt idx="15">
                  <c:v>34308</c:v>
                </c:pt>
                <c:pt idx="16">
                  <c:v>67260</c:v>
                </c:pt>
                <c:pt idx="17">
                  <c:v>541</c:v>
                </c:pt>
                <c:pt idx="18">
                  <c:v>144</c:v>
                </c:pt>
                <c:pt idx="19">
                  <c:v>541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DF9-459F-A2AC-EFEC7D4BD121}"/>
            </c:ext>
          </c:extLst>
        </c:ser>
        <c:ser>
          <c:idx val="9"/>
          <c:order val="9"/>
          <c:tx>
            <c:strRef>
              <c:f>'[Quantitativos 2022_2023_PorTipoConsignacao_Banco - Com gráficos.xlsx]Portabilidade'!$K$1</c:f>
              <c:strCache>
                <c:ptCount val="1"/>
                <c:pt idx="0">
                  <c:v>out/23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gráficos.xlsx]Portabilidade'!$A$2:$A$21</c:f>
              <c:strCache>
                <c:ptCount val="20"/>
                <c:pt idx="0">
                  <c:v>001 - BANCO DO BRASIL S/A</c:v>
                </c:pt>
                <c:pt idx="1">
                  <c:v>237 - BANCO BRADESCO S/A</c:v>
                </c:pt>
                <c:pt idx="2">
                  <c:v>121 - BANCO AGIBANK S.A.</c:v>
                </c:pt>
                <c:pt idx="3">
                  <c:v>341 - BANCO ITAU S/A</c:v>
                </c:pt>
                <c:pt idx="4">
                  <c:v>908 - PARATI - CREDITO, FINANCIAMENTO E INVESTIMENTO S.A.</c:v>
                </c:pt>
                <c:pt idx="5">
                  <c:v>033 - BANCO SANTANDER (BRASIL) S/A</c:v>
                </c:pt>
                <c:pt idx="6">
                  <c:v>626 - BANCO C6 CONSIGNADO</c:v>
                </c:pt>
                <c:pt idx="7">
                  <c:v>707 - BANCO DAYCOVAL S. A.</c:v>
                </c:pt>
                <c:pt idx="8">
                  <c:v>012 - BANCO INBURSA S.A</c:v>
                </c:pt>
                <c:pt idx="9">
                  <c:v>254 - PARANA BANCO S. A.</c:v>
                </c:pt>
                <c:pt idx="10">
                  <c:v>925 - BRB - CREDITO, FINANCIAMENTO E INVESTIMENTO S.A.</c:v>
                </c:pt>
                <c:pt idx="11">
                  <c:v>069 - BANCO CREFISA S.A</c:v>
                </c:pt>
                <c:pt idx="12">
                  <c:v>623 - BANCO PAN S/A</c:v>
                </c:pt>
                <c:pt idx="13">
                  <c:v>Outras</c:v>
                </c:pt>
                <c:pt idx="14">
                  <c:v>029 BANCO ITAU CONSIGNADO S.A.</c:v>
                </c:pt>
                <c:pt idx="15">
                  <c:v>935 - FACTA FINANCEIRA S A</c:v>
                </c:pt>
                <c:pt idx="16">
                  <c:v>041 - BANCO DO ESTADO DO RIO GRANDE DO SUL S/A</c:v>
                </c:pt>
                <c:pt idx="17">
                  <c:v>748 - BANCO COOPERATIVO SICREDI S A	</c:v>
                </c:pt>
                <c:pt idx="18">
                  <c:v>394 - BANCO BRADESCO FINANCIAMENTOS S.A.</c:v>
                </c:pt>
                <c:pt idx="19">
                  <c:v>389 - BANCO MERCANTIL DO BRASIL S/A</c:v>
                </c:pt>
              </c:strCache>
            </c:strRef>
          </c:cat>
          <c:val>
            <c:numRef>
              <c:f>'[Quantitativos 2022_2023_PorTipoConsignacao_Banco - Com gráficos.xlsx]Portabilidade'!$K$2:$K$21</c:f>
              <c:numCache>
                <c:formatCode>#,##0</c:formatCode>
                <c:ptCount val="20"/>
                <c:pt idx="0">
                  <c:v>27226</c:v>
                </c:pt>
                <c:pt idx="1">
                  <c:v>32452</c:v>
                </c:pt>
                <c:pt idx="2">
                  <c:v>56176</c:v>
                </c:pt>
                <c:pt idx="3">
                  <c:v>4615</c:v>
                </c:pt>
                <c:pt idx="4">
                  <c:v>3235</c:v>
                </c:pt>
                <c:pt idx="5">
                  <c:v>18897</c:v>
                </c:pt>
                <c:pt idx="6">
                  <c:v>34608</c:v>
                </c:pt>
                <c:pt idx="7">
                  <c:v>33612</c:v>
                </c:pt>
                <c:pt idx="8">
                  <c:v>18659</c:v>
                </c:pt>
                <c:pt idx="9">
                  <c:v>17156</c:v>
                </c:pt>
                <c:pt idx="10">
                  <c:v>25230</c:v>
                </c:pt>
                <c:pt idx="11">
                  <c:v>10228</c:v>
                </c:pt>
                <c:pt idx="12">
                  <c:v>15926</c:v>
                </c:pt>
                <c:pt idx="13">
                  <c:v>2576</c:v>
                </c:pt>
                <c:pt idx="14">
                  <c:v>997</c:v>
                </c:pt>
                <c:pt idx="15">
                  <c:v>40367</c:v>
                </c:pt>
                <c:pt idx="16">
                  <c:v>38807</c:v>
                </c:pt>
                <c:pt idx="17">
                  <c:v>650</c:v>
                </c:pt>
                <c:pt idx="18">
                  <c:v>91</c:v>
                </c:pt>
                <c:pt idx="19">
                  <c:v>730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DF9-459F-A2AC-EFEC7D4BD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4155520"/>
        <c:axId val="826589008"/>
      </c:barChart>
      <c:catAx>
        <c:axId val="824155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6589008"/>
        <c:crosses val="autoZero"/>
        <c:auto val="1"/>
        <c:lblAlgn val="ctr"/>
        <c:lblOffset val="100"/>
        <c:noMultiLvlLbl val="1"/>
      </c:catAx>
      <c:valAx>
        <c:axId val="826589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4155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2.5196850393700786E-3"/>
                  <c:y val="-3.98301993488208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562-4C4C-8274-CCB91BD83AD4}"/>
                </c:ext>
              </c:extLst>
            </c:dLbl>
            <c:dLbl>
              <c:idx val="1"/>
              <c:layout>
                <c:manualLayout>
                  <c:x val="-4.6193692088311914E-17"/>
                  <c:y val="3.98301993488207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562-4C4C-8274-CCB91BD83AD4}"/>
                </c:ext>
              </c:extLst>
            </c:dLbl>
            <c:dLbl>
              <c:idx val="2"/>
              <c:layout>
                <c:manualLayout>
                  <c:x val="1.0078740157480269E-2"/>
                  <c:y val="1.83831689302250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562-4C4C-8274-CCB91BD83AD4}"/>
                </c:ext>
              </c:extLst>
            </c:dLbl>
            <c:dLbl>
              <c:idx val="4"/>
              <c:layout>
                <c:manualLayout>
                  <c:x val="-3.7795275590551181E-3"/>
                  <c:y val="-3.98301993488208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562-4C4C-8274-CCB91BD83AD4}"/>
                </c:ext>
              </c:extLst>
            </c:dLbl>
            <c:dLbl>
              <c:idx val="5"/>
              <c:layout>
                <c:manualLayout>
                  <c:x val="0"/>
                  <c:y val="3.06386148837083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562-4C4C-8274-CCB91BD83AD4}"/>
                </c:ext>
              </c:extLst>
            </c:dLbl>
            <c:dLbl>
              <c:idx val="7"/>
              <c:layout>
                <c:manualLayout>
                  <c:x val="9.2387384176623828E-17"/>
                  <c:y val="-3.98301993488208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562-4C4C-8274-CCB91BD83AD4}"/>
                </c:ext>
              </c:extLst>
            </c:dLbl>
            <c:dLbl>
              <c:idx val="8"/>
              <c:layout>
                <c:manualLayout>
                  <c:x val="1.2598425196850393E-3"/>
                  <c:y val="3.37024763720791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1562-4C4C-8274-CCB91BD83AD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Portabilidade!$B$72:$K$72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Portabilidade!$B$73:$K$73</c:f>
              <c:numCache>
                <c:formatCode>#,##0</c:formatCode>
                <c:ptCount val="10"/>
                <c:pt idx="0">
                  <c:v>113646</c:v>
                </c:pt>
                <c:pt idx="1">
                  <c:v>106650</c:v>
                </c:pt>
                <c:pt idx="2">
                  <c:v>121362</c:v>
                </c:pt>
                <c:pt idx="3">
                  <c:v>161606</c:v>
                </c:pt>
                <c:pt idx="4">
                  <c:v>247762</c:v>
                </c:pt>
                <c:pt idx="5">
                  <c:v>233108</c:v>
                </c:pt>
                <c:pt idx="6">
                  <c:v>276419</c:v>
                </c:pt>
                <c:pt idx="7">
                  <c:v>425950</c:v>
                </c:pt>
                <c:pt idx="8">
                  <c:v>384642</c:v>
                </c:pt>
                <c:pt idx="9">
                  <c:v>382238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562-4C4C-8274-CCB91BD83A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66684784"/>
        <c:axId val="826892848"/>
      </c:lineChart>
      <c:dateAx>
        <c:axId val="76668478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6892848"/>
        <c:crosses val="autoZero"/>
        <c:auto val="1"/>
        <c:lblOffset val="100"/>
        <c:baseTimeUnit val="months"/>
      </c:dateAx>
      <c:valAx>
        <c:axId val="8268928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66684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'[Quantitativos 2022_2023_PorTipoConsignacao_Banco - Com gráficos.xlsx]Refin'!$B$1</c:f>
              <c:strCache>
                <c:ptCount val="1"/>
                <c:pt idx="0">
                  <c:v>jan/23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gráficos.xlsx]Refin'!$A$2:$A$18</c:f>
              <c:strCache>
                <c:ptCount val="17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</c:strCache>
            </c:strRef>
          </c:cat>
          <c:val>
            <c:numRef>
              <c:f>'[Quantitativos 2022_2023_PorTipoConsignacao_Banco - Com gráficos.xlsx]Refin'!$B$2:$B$18</c:f>
              <c:numCache>
                <c:formatCode>#,##0</c:formatCode>
                <c:ptCount val="17"/>
                <c:pt idx="0">
                  <c:v>76777</c:v>
                </c:pt>
                <c:pt idx="1">
                  <c:v>70670</c:v>
                </c:pt>
                <c:pt idx="2">
                  <c:v>47933</c:v>
                </c:pt>
                <c:pt idx="3">
                  <c:v>47846</c:v>
                </c:pt>
                <c:pt idx="4">
                  <c:v>25030</c:v>
                </c:pt>
                <c:pt idx="5">
                  <c:v>23559</c:v>
                </c:pt>
                <c:pt idx="6">
                  <c:v>23403</c:v>
                </c:pt>
                <c:pt idx="7">
                  <c:v>18165</c:v>
                </c:pt>
                <c:pt idx="8">
                  <c:v>18165</c:v>
                </c:pt>
                <c:pt idx="9">
                  <c:v>12069</c:v>
                </c:pt>
                <c:pt idx="10">
                  <c:v>9729</c:v>
                </c:pt>
                <c:pt idx="11">
                  <c:v>8724</c:v>
                </c:pt>
                <c:pt idx="12">
                  <c:v>8432</c:v>
                </c:pt>
                <c:pt idx="13">
                  <c:v>5055</c:v>
                </c:pt>
                <c:pt idx="14">
                  <c:v>4726</c:v>
                </c:pt>
                <c:pt idx="15">
                  <c:v>4244</c:v>
                </c:pt>
                <c:pt idx="16">
                  <c:v>3046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BB-4C1E-9A53-7D3CA33BFAA0}"/>
            </c:ext>
          </c:extLst>
        </c:ser>
        <c:ser>
          <c:idx val="1"/>
          <c:order val="1"/>
          <c:tx>
            <c:strRef>
              <c:f>'[Quantitativos 2022_2023_PorTipoConsignacao_Banco - Com gráficos.xlsx]Refin'!$C$1</c:f>
              <c:strCache>
                <c:ptCount val="1"/>
                <c:pt idx="0">
                  <c:v>fev/23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gráficos.xlsx]Refin'!$A$2:$A$18</c:f>
              <c:strCache>
                <c:ptCount val="17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</c:strCache>
            </c:strRef>
          </c:cat>
          <c:val>
            <c:numRef>
              <c:f>'[Quantitativos 2022_2023_PorTipoConsignacao_Banco - Com gráficos.xlsx]Refin'!$C$2:$C$18</c:f>
              <c:numCache>
                <c:formatCode>#,##0</c:formatCode>
                <c:ptCount val="17"/>
                <c:pt idx="0">
                  <c:v>83543</c:v>
                </c:pt>
                <c:pt idx="1">
                  <c:v>54191</c:v>
                </c:pt>
                <c:pt idx="2">
                  <c:v>34881</c:v>
                </c:pt>
                <c:pt idx="3">
                  <c:v>34211</c:v>
                </c:pt>
                <c:pt idx="4">
                  <c:v>16424</c:v>
                </c:pt>
                <c:pt idx="5">
                  <c:v>19504</c:v>
                </c:pt>
                <c:pt idx="6">
                  <c:v>22615</c:v>
                </c:pt>
                <c:pt idx="7">
                  <c:v>12888</c:v>
                </c:pt>
                <c:pt idx="8">
                  <c:v>56167</c:v>
                </c:pt>
                <c:pt idx="9">
                  <c:v>26153</c:v>
                </c:pt>
                <c:pt idx="10">
                  <c:v>10252</c:v>
                </c:pt>
                <c:pt idx="11">
                  <c:v>10171</c:v>
                </c:pt>
                <c:pt idx="12">
                  <c:v>12215</c:v>
                </c:pt>
                <c:pt idx="13">
                  <c:v>9739</c:v>
                </c:pt>
                <c:pt idx="14">
                  <c:v>3585</c:v>
                </c:pt>
                <c:pt idx="15">
                  <c:v>2094</c:v>
                </c:pt>
                <c:pt idx="16">
                  <c:v>3848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0BB-4C1E-9A53-7D3CA33BFAA0}"/>
            </c:ext>
          </c:extLst>
        </c:ser>
        <c:ser>
          <c:idx val="2"/>
          <c:order val="2"/>
          <c:tx>
            <c:strRef>
              <c:f>'[Quantitativos 2022_2023_PorTipoConsignacao_Banco - Com gráficos.xlsx]Refin'!$D$1</c:f>
              <c:strCache>
                <c:ptCount val="1"/>
                <c:pt idx="0">
                  <c:v>mar/23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gráficos.xlsx]Refin'!$A$2:$A$18</c:f>
              <c:strCache>
                <c:ptCount val="17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</c:strCache>
            </c:strRef>
          </c:cat>
          <c:val>
            <c:numRef>
              <c:f>'[Quantitativos 2022_2023_PorTipoConsignacao_Banco - Com gráficos.xlsx]Refin'!$D$2:$D$18</c:f>
              <c:numCache>
                <c:formatCode>#,##0</c:formatCode>
                <c:ptCount val="17"/>
                <c:pt idx="0">
                  <c:v>48910</c:v>
                </c:pt>
                <c:pt idx="1">
                  <c:v>37359</c:v>
                </c:pt>
                <c:pt idx="2">
                  <c:v>25842</c:v>
                </c:pt>
                <c:pt idx="3">
                  <c:v>23000</c:v>
                </c:pt>
                <c:pt idx="4">
                  <c:v>9827</c:v>
                </c:pt>
                <c:pt idx="5">
                  <c:v>11674</c:v>
                </c:pt>
                <c:pt idx="6">
                  <c:v>17426</c:v>
                </c:pt>
                <c:pt idx="7">
                  <c:v>6786</c:v>
                </c:pt>
                <c:pt idx="8">
                  <c:v>33413</c:v>
                </c:pt>
                <c:pt idx="9">
                  <c:v>20312</c:v>
                </c:pt>
                <c:pt idx="10">
                  <c:v>15656</c:v>
                </c:pt>
                <c:pt idx="11">
                  <c:v>7231</c:v>
                </c:pt>
                <c:pt idx="12">
                  <c:v>13414</c:v>
                </c:pt>
                <c:pt idx="13">
                  <c:v>11839</c:v>
                </c:pt>
                <c:pt idx="14">
                  <c:v>3862</c:v>
                </c:pt>
                <c:pt idx="15">
                  <c:v>702</c:v>
                </c:pt>
                <c:pt idx="16">
                  <c:v>1577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0BB-4C1E-9A53-7D3CA33BFAA0}"/>
            </c:ext>
          </c:extLst>
        </c:ser>
        <c:ser>
          <c:idx val="3"/>
          <c:order val="3"/>
          <c:tx>
            <c:strRef>
              <c:f>'[Quantitativos 2022_2023_PorTipoConsignacao_Banco - Com gráficos.xlsx]Refin'!$E$1</c:f>
              <c:strCache>
                <c:ptCount val="1"/>
                <c:pt idx="0">
                  <c:v>abr/23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gráficos.xlsx]Refin'!$A$2:$A$18</c:f>
              <c:strCache>
                <c:ptCount val="17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</c:strCache>
            </c:strRef>
          </c:cat>
          <c:val>
            <c:numRef>
              <c:f>'[Quantitativos 2022_2023_PorTipoConsignacao_Banco - Com gráficos.xlsx]Refin'!$E$2:$E$18</c:f>
              <c:numCache>
                <c:formatCode>#,##0</c:formatCode>
                <c:ptCount val="17"/>
                <c:pt idx="0">
                  <c:v>110625</c:v>
                </c:pt>
                <c:pt idx="1">
                  <c:v>34742</c:v>
                </c:pt>
                <c:pt idx="2">
                  <c:v>61228</c:v>
                </c:pt>
                <c:pt idx="3">
                  <c:v>32142</c:v>
                </c:pt>
                <c:pt idx="4">
                  <c:v>18762</c:v>
                </c:pt>
                <c:pt idx="5">
                  <c:v>3429</c:v>
                </c:pt>
                <c:pt idx="6">
                  <c:v>36775</c:v>
                </c:pt>
                <c:pt idx="7">
                  <c:v>13339</c:v>
                </c:pt>
                <c:pt idx="8">
                  <c:v>40588</c:v>
                </c:pt>
                <c:pt idx="9">
                  <c:v>17722</c:v>
                </c:pt>
                <c:pt idx="10">
                  <c:v>20966</c:v>
                </c:pt>
                <c:pt idx="11">
                  <c:v>5563</c:v>
                </c:pt>
                <c:pt idx="12">
                  <c:v>23396</c:v>
                </c:pt>
                <c:pt idx="13">
                  <c:v>13394</c:v>
                </c:pt>
                <c:pt idx="14">
                  <c:v>6681</c:v>
                </c:pt>
                <c:pt idx="15">
                  <c:v>20</c:v>
                </c:pt>
                <c:pt idx="16">
                  <c:v>539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0BB-4C1E-9A53-7D3CA33BFAA0}"/>
            </c:ext>
          </c:extLst>
        </c:ser>
        <c:ser>
          <c:idx val="4"/>
          <c:order val="4"/>
          <c:tx>
            <c:strRef>
              <c:f>'[Quantitativos 2022_2023_PorTipoConsignacao_Banco - Com gráficos.xlsx]Refin'!$F$1</c:f>
              <c:strCache>
                <c:ptCount val="1"/>
                <c:pt idx="0">
                  <c:v>mai/23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gráficos.xlsx]Refin'!$A$2:$A$18</c:f>
              <c:strCache>
                <c:ptCount val="17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</c:strCache>
            </c:strRef>
          </c:cat>
          <c:val>
            <c:numRef>
              <c:f>'[Quantitativos 2022_2023_PorTipoConsignacao_Banco - Com gráficos.xlsx]Refin'!$F$2:$F$18</c:f>
              <c:numCache>
                <c:formatCode>#,##0</c:formatCode>
                <c:ptCount val="17"/>
                <c:pt idx="0">
                  <c:v>113502</c:v>
                </c:pt>
                <c:pt idx="1">
                  <c:v>62253</c:v>
                </c:pt>
                <c:pt idx="2">
                  <c:v>54776</c:v>
                </c:pt>
                <c:pt idx="3">
                  <c:v>31539</c:v>
                </c:pt>
                <c:pt idx="4">
                  <c:v>49594</c:v>
                </c:pt>
                <c:pt idx="5">
                  <c:v>9232</c:v>
                </c:pt>
                <c:pt idx="6">
                  <c:v>57255</c:v>
                </c:pt>
                <c:pt idx="7">
                  <c:v>11879</c:v>
                </c:pt>
                <c:pt idx="8">
                  <c:v>90234</c:v>
                </c:pt>
                <c:pt idx="9">
                  <c:v>20124</c:v>
                </c:pt>
                <c:pt idx="10">
                  <c:v>28298</c:v>
                </c:pt>
                <c:pt idx="11">
                  <c:v>6129</c:v>
                </c:pt>
                <c:pt idx="12">
                  <c:v>52117</c:v>
                </c:pt>
                <c:pt idx="13">
                  <c:v>34775</c:v>
                </c:pt>
                <c:pt idx="14">
                  <c:v>7059</c:v>
                </c:pt>
                <c:pt idx="15">
                  <c:v>0</c:v>
                </c:pt>
                <c:pt idx="16">
                  <c:v>954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0BB-4C1E-9A53-7D3CA33BFAA0}"/>
            </c:ext>
          </c:extLst>
        </c:ser>
        <c:ser>
          <c:idx val="5"/>
          <c:order val="5"/>
          <c:tx>
            <c:strRef>
              <c:f>'[Quantitativos 2022_2023_PorTipoConsignacao_Banco - Com gráficos.xlsx]Refin'!$G$1</c:f>
              <c:strCache>
                <c:ptCount val="1"/>
                <c:pt idx="0">
                  <c:v>jun/23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gráficos.xlsx]Refin'!$A$2:$A$18</c:f>
              <c:strCache>
                <c:ptCount val="17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</c:strCache>
            </c:strRef>
          </c:cat>
          <c:val>
            <c:numRef>
              <c:f>'[Quantitativos 2022_2023_PorTipoConsignacao_Banco - Com gráficos.xlsx]Refin'!$G$2:$G$18</c:f>
              <c:numCache>
                <c:formatCode>#,##0</c:formatCode>
                <c:ptCount val="17"/>
                <c:pt idx="0">
                  <c:v>85658</c:v>
                </c:pt>
                <c:pt idx="1">
                  <c:v>71908</c:v>
                </c:pt>
                <c:pt idx="2">
                  <c:v>40839</c:v>
                </c:pt>
                <c:pt idx="3">
                  <c:v>26207</c:v>
                </c:pt>
                <c:pt idx="4">
                  <c:v>32010</c:v>
                </c:pt>
                <c:pt idx="5">
                  <c:v>10121</c:v>
                </c:pt>
                <c:pt idx="6">
                  <c:v>44361</c:v>
                </c:pt>
                <c:pt idx="7">
                  <c:v>20393</c:v>
                </c:pt>
                <c:pt idx="8">
                  <c:v>72512</c:v>
                </c:pt>
                <c:pt idx="9">
                  <c:v>23690</c:v>
                </c:pt>
                <c:pt idx="10">
                  <c:v>29243</c:v>
                </c:pt>
                <c:pt idx="11">
                  <c:v>10700</c:v>
                </c:pt>
                <c:pt idx="12">
                  <c:v>43384</c:v>
                </c:pt>
                <c:pt idx="13">
                  <c:v>34443</c:v>
                </c:pt>
                <c:pt idx="14">
                  <c:v>6306</c:v>
                </c:pt>
                <c:pt idx="15">
                  <c:v>0</c:v>
                </c:pt>
                <c:pt idx="16">
                  <c:v>648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0BB-4C1E-9A53-7D3CA33BFAA0}"/>
            </c:ext>
          </c:extLst>
        </c:ser>
        <c:ser>
          <c:idx val="6"/>
          <c:order val="6"/>
          <c:tx>
            <c:strRef>
              <c:f>'[Quantitativos 2022_2023_PorTipoConsignacao_Banco - Com gráficos.xlsx]Refin'!$H$1</c:f>
              <c:strCache>
                <c:ptCount val="1"/>
                <c:pt idx="0">
                  <c:v>jul/23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gráficos.xlsx]Refin'!$A$2:$A$18</c:f>
              <c:strCache>
                <c:ptCount val="17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</c:strCache>
            </c:strRef>
          </c:cat>
          <c:val>
            <c:numRef>
              <c:f>'[Quantitativos 2022_2023_PorTipoConsignacao_Banco - Com gráficos.xlsx]Refin'!$H$2:$H$18</c:f>
              <c:numCache>
                <c:formatCode>#,##0</c:formatCode>
                <c:ptCount val="17"/>
                <c:pt idx="0">
                  <c:v>96182</c:v>
                </c:pt>
                <c:pt idx="1">
                  <c:v>52923</c:v>
                </c:pt>
                <c:pt idx="2">
                  <c:v>46156</c:v>
                </c:pt>
                <c:pt idx="3">
                  <c:v>27659</c:v>
                </c:pt>
                <c:pt idx="4">
                  <c:v>36889</c:v>
                </c:pt>
                <c:pt idx="5">
                  <c:v>9458</c:v>
                </c:pt>
                <c:pt idx="6">
                  <c:v>62230</c:v>
                </c:pt>
                <c:pt idx="7">
                  <c:v>14089</c:v>
                </c:pt>
                <c:pt idx="8">
                  <c:v>63889</c:v>
                </c:pt>
                <c:pt idx="9">
                  <c:v>26753</c:v>
                </c:pt>
                <c:pt idx="10">
                  <c:v>36923</c:v>
                </c:pt>
                <c:pt idx="11">
                  <c:v>9908</c:v>
                </c:pt>
                <c:pt idx="12">
                  <c:v>42902</c:v>
                </c:pt>
                <c:pt idx="13">
                  <c:v>38858</c:v>
                </c:pt>
                <c:pt idx="14">
                  <c:v>6556</c:v>
                </c:pt>
                <c:pt idx="15">
                  <c:v>0</c:v>
                </c:pt>
                <c:pt idx="16">
                  <c:v>727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0BB-4C1E-9A53-7D3CA33BFAA0}"/>
            </c:ext>
          </c:extLst>
        </c:ser>
        <c:ser>
          <c:idx val="7"/>
          <c:order val="7"/>
          <c:tx>
            <c:strRef>
              <c:f>'[Quantitativos 2022_2023_PorTipoConsignacao_Banco - Com gráficos.xlsx]Refin'!$I$1</c:f>
              <c:strCache>
                <c:ptCount val="1"/>
                <c:pt idx="0">
                  <c:v>ago/23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gráficos.xlsx]Refin'!$A$2:$A$18</c:f>
              <c:strCache>
                <c:ptCount val="17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</c:strCache>
            </c:strRef>
          </c:cat>
          <c:val>
            <c:numRef>
              <c:f>'[Quantitativos 2022_2023_PorTipoConsignacao_Banco - Com gráficos.xlsx]Refin'!$I$2:$I$18</c:f>
              <c:numCache>
                <c:formatCode>#,##0</c:formatCode>
                <c:ptCount val="17"/>
                <c:pt idx="0">
                  <c:v>126437</c:v>
                </c:pt>
                <c:pt idx="1">
                  <c:v>66833</c:v>
                </c:pt>
                <c:pt idx="2">
                  <c:v>70922</c:v>
                </c:pt>
                <c:pt idx="3">
                  <c:v>38845</c:v>
                </c:pt>
                <c:pt idx="4">
                  <c:v>42570</c:v>
                </c:pt>
                <c:pt idx="5">
                  <c:v>23531</c:v>
                </c:pt>
                <c:pt idx="6">
                  <c:v>74113</c:v>
                </c:pt>
                <c:pt idx="7">
                  <c:v>33879</c:v>
                </c:pt>
                <c:pt idx="8">
                  <c:v>79422</c:v>
                </c:pt>
                <c:pt idx="9">
                  <c:v>35480</c:v>
                </c:pt>
                <c:pt idx="10">
                  <c:v>86987</c:v>
                </c:pt>
                <c:pt idx="11">
                  <c:v>35579</c:v>
                </c:pt>
                <c:pt idx="12">
                  <c:v>47852</c:v>
                </c:pt>
                <c:pt idx="13">
                  <c:v>54963</c:v>
                </c:pt>
                <c:pt idx="14">
                  <c:v>6230</c:v>
                </c:pt>
                <c:pt idx="15">
                  <c:v>0</c:v>
                </c:pt>
                <c:pt idx="16">
                  <c:v>1012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0BB-4C1E-9A53-7D3CA33BFAA0}"/>
            </c:ext>
          </c:extLst>
        </c:ser>
        <c:ser>
          <c:idx val="8"/>
          <c:order val="8"/>
          <c:tx>
            <c:strRef>
              <c:f>'[Quantitativos 2022_2023_PorTipoConsignacao_Banco - Com gráficos.xlsx]Refin'!$J$1</c:f>
              <c:strCache>
                <c:ptCount val="1"/>
                <c:pt idx="0">
                  <c:v>set/23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gráficos.xlsx]Refin'!$A$2:$A$18</c:f>
              <c:strCache>
                <c:ptCount val="17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</c:strCache>
            </c:strRef>
          </c:cat>
          <c:val>
            <c:numRef>
              <c:f>'[Quantitativos 2022_2023_PorTipoConsignacao_Banco - Com gráficos.xlsx]Refin'!$J$2:$J$18</c:f>
              <c:numCache>
                <c:formatCode>#,##0</c:formatCode>
                <c:ptCount val="17"/>
                <c:pt idx="0">
                  <c:v>91964</c:v>
                </c:pt>
                <c:pt idx="1">
                  <c:v>66650</c:v>
                </c:pt>
                <c:pt idx="2">
                  <c:v>70436</c:v>
                </c:pt>
                <c:pt idx="3">
                  <c:v>36564</c:v>
                </c:pt>
                <c:pt idx="4">
                  <c:v>35655</c:v>
                </c:pt>
                <c:pt idx="5">
                  <c:v>22454</c:v>
                </c:pt>
                <c:pt idx="6">
                  <c:v>55276</c:v>
                </c:pt>
                <c:pt idx="7">
                  <c:v>35958</c:v>
                </c:pt>
                <c:pt idx="8">
                  <c:v>75337</c:v>
                </c:pt>
                <c:pt idx="9">
                  <c:v>29307</c:v>
                </c:pt>
                <c:pt idx="10">
                  <c:v>70024</c:v>
                </c:pt>
                <c:pt idx="11">
                  <c:v>66111</c:v>
                </c:pt>
                <c:pt idx="12">
                  <c:v>38659</c:v>
                </c:pt>
                <c:pt idx="13">
                  <c:v>43998</c:v>
                </c:pt>
                <c:pt idx="14">
                  <c:v>4119</c:v>
                </c:pt>
                <c:pt idx="15">
                  <c:v>0</c:v>
                </c:pt>
                <c:pt idx="16">
                  <c:v>844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0BB-4C1E-9A53-7D3CA33BFAA0}"/>
            </c:ext>
          </c:extLst>
        </c:ser>
        <c:ser>
          <c:idx val="9"/>
          <c:order val="9"/>
          <c:tx>
            <c:strRef>
              <c:f>'[Quantitativos 2022_2023_PorTipoConsignacao_Banco - Com gráficos.xlsx]Refin'!$K$1</c:f>
              <c:strCache>
                <c:ptCount val="1"/>
                <c:pt idx="0">
                  <c:v>out/23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gráficos.xlsx]Refin'!$A$2:$A$18</c:f>
              <c:strCache>
                <c:ptCount val="17"/>
                <c:pt idx="0">
                  <c:v>254 - PARANA BANCO S. A.</c:v>
                </c:pt>
                <c:pt idx="1">
                  <c:v>341 - BANCO ITAU S/A</c:v>
                </c:pt>
                <c:pt idx="2">
                  <c:v>237 - BANCO BRADESCO S/A</c:v>
                </c:pt>
                <c:pt idx="3">
                  <c:v>001 - BANCO DO BRASIL S/A</c:v>
                </c:pt>
                <c:pt idx="4">
                  <c:v>029 BANCO ITAU CONSIGNADO S.A.</c:v>
                </c:pt>
                <c:pt idx="5">
                  <c:v>389 - BANCO MERCANTIL DO BRASIL S/A</c:v>
                </c:pt>
                <c:pt idx="6">
                  <c:v>033 - BANCO SANTANDER (BRASIL) S/A</c:v>
                </c:pt>
                <c:pt idx="7">
                  <c:v>104 - CAIXA ECONOMICA FEDERAL</c:v>
                </c:pt>
                <c:pt idx="8">
                  <c:v>121 - BANCO AGIBANK S.A.</c:v>
                </c:pt>
                <c:pt idx="9">
                  <c:v>623 - BANCO PAN S/A</c:v>
                </c:pt>
                <c:pt idx="10">
                  <c:v>000 - Outras</c:v>
                </c:pt>
                <c:pt idx="11">
                  <c:v>041 - BANCO DO ESTADO DO RIO GRANDE DO SUL S/A</c:v>
                </c:pt>
                <c:pt idx="12">
                  <c:v>626 - BANCO C6 CONSIGNADO</c:v>
                </c:pt>
                <c:pt idx="13">
                  <c:v>707 - BANCO DAYCOVAL S. A.</c:v>
                </c:pt>
                <c:pt idx="14">
                  <c:v>394 - BANCO BRADESCO FINANCIAMENTOS S.A.</c:v>
                </c:pt>
                <c:pt idx="15">
                  <c:v>739 - BANCO CETELEM S.A.</c:v>
                </c:pt>
                <c:pt idx="16">
                  <c:v>318 - BANCO BMG S. A.</c:v>
                </c:pt>
              </c:strCache>
            </c:strRef>
          </c:cat>
          <c:val>
            <c:numRef>
              <c:f>'[Quantitativos 2022_2023_PorTipoConsignacao_Banco - Com gráficos.xlsx]Refin'!$K$2:$K$18</c:f>
              <c:numCache>
                <c:formatCode>#,##0</c:formatCode>
                <c:ptCount val="17"/>
                <c:pt idx="0">
                  <c:v>119363</c:v>
                </c:pt>
                <c:pt idx="1">
                  <c:v>67673</c:v>
                </c:pt>
                <c:pt idx="2">
                  <c:v>84096</c:v>
                </c:pt>
                <c:pt idx="3">
                  <c:v>39900</c:v>
                </c:pt>
                <c:pt idx="4">
                  <c:v>47200</c:v>
                </c:pt>
                <c:pt idx="5">
                  <c:v>23445</c:v>
                </c:pt>
                <c:pt idx="6">
                  <c:v>52880</c:v>
                </c:pt>
                <c:pt idx="7">
                  <c:v>50917</c:v>
                </c:pt>
                <c:pt idx="8">
                  <c:v>88928</c:v>
                </c:pt>
                <c:pt idx="9">
                  <c:v>30604</c:v>
                </c:pt>
                <c:pt idx="10">
                  <c:v>90343</c:v>
                </c:pt>
                <c:pt idx="11">
                  <c:v>61133</c:v>
                </c:pt>
                <c:pt idx="12">
                  <c:v>41758</c:v>
                </c:pt>
                <c:pt idx="13">
                  <c:v>38563</c:v>
                </c:pt>
                <c:pt idx="14">
                  <c:v>3471</c:v>
                </c:pt>
                <c:pt idx="15">
                  <c:v>0</c:v>
                </c:pt>
                <c:pt idx="16">
                  <c:v>982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0BB-4C1E-9A53-7D3CA33BFA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6060640"/>
        <c:axId val="766450528"/>
      </c:barChart>
      <c:catAx>
        <c:axId val="826060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66450528"/>
        <c:crosses val="autoZero"/>
        <c:auto val="1"/>
        <c:lblAlgn val="ctr"/>
        <c:lblOffset val="100"/>
        <c:noMultiLvlLbl val="1"/>
      </c:catAx>
      <c:valAx>
        <c:axId val="766450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6060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'[Apuracao_ContratosAtivos_2023 - Com gráficos.xlsx]Volume Total'!$A$128</c:f>
              <c:strCache>
                <c:ptCount val="1"/>
                <c:pt idx="0">
                  <c:v>Total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2.4110905609411683E-2"/>
                  <c:y val="4.0237751248320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1CF-4822-95CE-F9D62BBF2A3A}"/>
                </c:ext>
              </c:extLst>
            </c:dLbl>
            <c:dLbl>
              <c:idx val="1"/>
              <c:layout>
                <c:manualLayout>
                  <c:x val="-4.5007023804235172E-2"/>
                  <c:y val="-0.102423366813907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1CF-4822-95CE-F9D62BBF2A3A}"/>
                </c:ext>
              </c:extLst>
            </c:dLbl>
            <c:dLbl>
              <c:idx val="2"/>
              <c:layout>
                <c:manualLayout>
                  <c:x val="-1.9288724487529406E-2"/>
                  <c:y val="3.29217964758987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1CF-4822-95CE-F9D62BBF2A3A}"/>
                </c:ext>
              </c:extLst>
            </c:dLbl>
            <c:dLbl>
              <c:idx val="3"/>
              <c:layout>
                <c:manualLayout>
                  <c:x val="-4.8221811218823367E-3"/>
                  <c:y val="6.21856155655867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1CF-4822-95CE-F9D62BBF2A3A}"/>
                </c:ext>
              </c:extLst>
            </c:dLbl>
            <c:dLbl>
              <c:idx val="4"/>
              <c:layout>
                <c:manualLayout>
                  <c:x val="-4.6614417511529255E-2"/>
                  <c:y val="-4.75537060207427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1CF-4822-95CE-F9D62BBF2A3A}"/>
                </c:ext>
              </c:extLst>
            </c:dLbl>
            <c:dLbl>
              <c:idx val="5"/>
              <c:layout>
                <c:manualLayout>
                  <c:x val="8.8188976377952758E-3"/>
                  <c:y val="-4.14578991225941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1CF-4822-95CE-F9D62BBF2A3A}"/>
                </c:ext>
              </c:extLst>
            </c:dLbl>
            <c:dLbl>
              <c:idx val="6"/>
              <c:layout>
                <c:manualLayout>
                  <c:x val="-5.9473567169882266E-2"/>
                  <c:y val="7.68175251104306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1CF-4822-95CE-F9D62BBF2A3A}"/>
                </c:ext>
              </c:extLst>
            </c:dLbl>
            <c:dLbl>
              <c:idx val="7"/>
              <c:layout>
                <c:manualLayout>
                  <c:x val="-2.4110905609411683E-2"/>
                  <c:y val="7.31595477242195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1CF-4822-95CE-F9D62BBF2A3A}"/>
                </c:ext>
              </c:extLst>
            </c:dLbl>
            <c:dLbl>
              <c:idx val="8"/>
              <c:layout>
                <c:manualLayout>
                  <c:x val="-1.6073937072941121E-3"/>
                  <c:y val="-4.38957286345317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11CF-4822-95CE-F9D62BBF2A3A}"/>
                </c:ext>
              </c:extLst>
            </c:dLbl>
            <c:dLbl>
              <c:idx val="9"/>
              <c:layout>
                <c:manualLayout>
                  <c:x val="-4.8221811218824547E-3"/>
                  <c:y val="6.58435929517977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1CF-4822-95CE-F9D62BBF2A3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'[Apuracao_ContratosAtivos_2023 - Com gráficos.xlsx]Volume Total'!$B$127:$K$127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'[Apuracao_ContratosAtivos_2023 - Com gráficos.xlsx]Volume Total'!$B$128:$K$128</c:f>
              <c:numCache>
                <c:formatCode>#,##0</c:formatCode>
                <c:ptCount val="10"/>
                <c:pt idx="0">
                  <c:v>59532844</c:v>
                </c:pt>
                <c:pt idx="1">
                  <c:v>60518678</c:v>
                </c:pt>
                <c:pt idx="2">
                  <c:v>60673034</c:v>
                </c:pt>
                <c:pt idx="3">
                  <c:v>61127926</c:v>
                </c:pt>
                <c:pt idx="4">
                  <c:v>61380167</c:v>
                </c:pt>
                <c:pt idx="5">
                  <c:v>61332904</c:v>
                </c:pt>
                <c:pt idx="6">
                  <c:v>61276554</c:v>
                </c:pt>
                <c:pt idx="7">
                  <c:v>61210532</c:v>
                </c:pt>
                <c:pt idx="8">
                  <c:v>61187462</c:v>
                </c:pt>
                <c:pt idx="9">
                  <c:v>61050029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11CF-4822-95CE-F9D62BBF2A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25896048"/>
        <c:axId val="945077104"/>
      </c:lineChart>
      <c:dateAx>
        <c:axId val="625896048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945077104"/>
        <c:crosses val="autoZero"/>
        <c:auto val="1"/>
        <c:lblOffset val="100"/>
        <c:baseTimeUnit val="months"/>
      </c:dateAx>
      <c:valAx>
        <c:axId val="945077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25896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1.2598426446616797E-3"/>
                  <c:y val="-2.49785944590791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D73-4203-86AC-C132F3E30649}"/>
                </c:ext>
              </c:extLst>
            </c:dLbl>
            <c:dLbl>
              <c:idx val="1"/>
              <c:layout>
                <c:manualLayout>
                  <c:x val="-5.0393705786467421E-3"/>
                  <c:y val="-3.88555913807896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D73-4203-86AC-C132F3E30649}"/>
                </c:ext>
              </c:extLst>
            </c:dLbl>
            <c:dLbl>
              <c:idx val="2"/>
              <c:layout>
                <c:manualLayout>
                  <c:x val="-7.559055867970124E-3"/>
                  <c:y val="2.77539938434211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D73-4203-86AC-C132F3E30649}"/>
                </c:ext>
              </c:extLst>
            </c:dLbl>
            <c:dLbl>
              <c:idx val="3"/>
              <c:layout>
                <c:manualLayout>
                  <c:x val="1.2598426446616797E-3"/>
                  <c:y val="5.55079876868422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D73-4203-86AC-C132F3E30649}"/>
                </c:ext>
              </c:extLst>
            </c:dLbl>
            <c:dLbl>
              <c:idx val="4"/>
              <c:layout>
                <c:manualLayout>
                  <c:x val="1.0078741157293437E-2"/>
                  <c:y val="-1.94277956903948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D73-4203-86AC-C132F3E30649}"/>
                </c:ext>
              </c:extLst>
            </c:dLbl>
            <c:dLbl>
              <c:idx val="5"/>
              <c:layout>
                <c:manualLayout>
                  <c:x val="-9.2387393341471577E-17"/>
                  <c:y val="3.88555913807895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D73-4203-86AC-C132F3E30649}"/>
                </c:ext>
              </c:extLst>
            </c:dLbl>
            <c:dLbl>
              <c:idx val="7"/>
              <c:layout>
                <c:manualLayout>
                  <c:x val="0"/>
                  <c:y val="-2.49785944590790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D73-4203-86AC-C132F3E30649}"/>
                </c:ext>
              </c:extLst>
            </c:dLbl>
            <c:dLbl>
              <c:idx val="8"/>
              <c:layout>
                <c:manualLayout>
                  <c:x val="1.2598426446616797E-3"/>
                  <c:y val="1.66523963060526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D73-4203-86AC-C132F3E3064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Refin!$B$70:$K$70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Refin!$B$71:$K$71</c:f>
              <c:numCache>
                <c:formatCode>#,##0</c:formatCode>
                <c:ptCount val="10"/>
                <c:pt idx="0">
                  <c:v>407573</c:v>
                </c:pt>
                <c:pt idx="1">
                  <c:v>412481</c:v>
                </c:pt>
                <c:pt idx="2">
                  <c:v>288830</c:v>
                </c:pt>
                <c:pt idx="3">
                  <c:v>439911</c:v>
                </c:pt>
                <c:pt idx="4">
                  <c:v>629720</c:v>
                </c:pt>
                <c:pt idx="5">
                  <c:v>552423</c:v>
                </c:pt>
                <c:pt idx="6">
                  <c:v>572102</c:v>
                </c:pt>
                <c:pt idx="7">
                  <c:v>824655</c:v>
                </c:pt>
                <c:pt idx="8">
                  <c:v>743356</c:v>
                </c:pt>
                <c:pt idx="9">
                  <c:v>841256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D73-4203-86AC-C132F3E306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60687984"/>
        <c:axId val="826608240"/>
      </c:lineChart>
      <c:dateAx>
        <c:axId val="76068798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6608240"/>
        <c:crosses val="autoZero"/>
        <c:auto val="1"/>
        <c:lblOffset val="100"/>
        <c:baseTimeUnit val="months"/>
      </c:dateAx>
      <c:valAx>
        <c:axId val="826608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606879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'[Quantitativos 2022_2023_PorTipoConsignacao_Banco - Com gráficos.xlsx]Port x Refin 2'!$A$79</c:f>
              <c:strCache>
                <c:ptCount val="1"/>
                <c:pt idx="0">
                  <c:v>Portabilidade</c:v>
                </c:pt>
              </c:strCache>
            </c:strRef>
          </c:tx>
          <c:spPr>
            <a:ln w="508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2.0907338412741097E-17"/>
                  <c:y val="-3.31201078918251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05B-40E4-A4DC-73B398550839}"/>
                </c:ext>
              </c:extLst>
            </c:dLbl>
            <c:dLbl>
              <c:idx val="1"/>
              <c:layout>
                <c:manualLayout>
                  <c:x val="-4.1814676825482194E-17"/>
                  <c:y val="-7.3337381760469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05B-40E4-A4DC-73B398550839}"/>
                </c:ext>
              </c:extLst>
            </c:dLbl>
            <c:dLbl>
              <c:idx val="2"/>
              <c:layout>
                <c:manualLayout>
                  <c:x val="-2.280826902119882E-3"/>
                  <c:y val="-4.96801618377376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05B-40E4-A4DC-73B398550839}"/>
                </c:ext>
              </c:extLst>
            </c:dLbl>
            <c:dLbl>
              <c:idx val="4"/>
              <c:layout>
                <c:manualLayout>
                  <c:x val="-2.2807820039524754E-3"/>
                  <c:y val="-1.419433195363934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0632931261264944E-2"/>
                      <c:h val="2.835327121605561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505B-40E4-A4DC-73B398550839}"/>
                </c:ext>
              </c:extLst>
            </c:dLbl>
            <c:dLbl>
              <c:idx val="5"/>
              <c:layout>
                <c:manualLayout>
                  <c:x val="5.7020672552995167E-3"/>
                  <c:y val="1.18286099613660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505B-40E4-A4DC-73B398550839}"/>
                </c:ext>
              </c:extLst>
            </c:dLbl>
            <c:dLbl>
              <c:idx val="7"/>
              <c:layout>
                <c:manualLayout>
                  <c:x val="3.42124035317976E-3"/>
                  <c:y val="-2.12914979304589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505B-40E4-A4DC-73B398550839}"/>
                </c:ext>
              </c:extLst>
            </c:dLbl>
            <c:dLbl>
              <c:idx val="8"/>
              <c:layout>
                <c:manualLayout>
                  <c:x val="-1.1404134510599199E-3"/>
                  <c:y val="2.83886639072786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505B-40E4-A4DC-73B39855083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2540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'[Quantitativos 2022_2023_PorTipoConsignacao_Banco - Com gráficos.xlsx]Port x Refin 2'!$B$78:$K$78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'[Quantitativos 2022_2023_PorTipoConsignacao_Banco - Com gráficos.xlsx]Port x Refin 2'!$B$79:$K$79</c:f>
              <c:numCache>
                <c:formatCode>#,##0</c:formatCode>
                <c:ptCount val="10"/>
                <c:pt idx="0">
                  <c:v>113646</c:v>
                </c:pt>
                <c:pt idx="1">
                  <c:v>106650</c:v>
                </c:pt>
                <c:pt idx="2">
                  <c:v>121362</c:v>
                </c:pt>
                <c:pt idx="3">
                  <c:v>161606</c:v>
                </c:pt>
                <c:pt idx="4">
                  <c:v>247762</c:v>
                </c:pt>
                <c:pt idx="5">
                  <c:v>233108</c:v>
                </c:pt>
                <c:pt idx="6">
                  <c:v>276419</c:v>
                </c:pt>
                <c:pt idx="7">
                  <c:v>425950</c:v>
                </c:pt>
                <c:pt idx="8">
                  <c:v>384642</c:v>
                </c:pt>
                <c:pt idx="9">
                  <c:v>382238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05B-40E4-A4DC-73B398550839}"/>
            </c:ext>
          </c:extLst>
        </c:ser>
        <c:ser>
          <c:idx val="1"/>
          <c:order val="1"/>
          <c:tx>
            <c:strRef>
              <c:f>'[Quantitativos 2022_2023_PorTipoConsignacao_Banco - Com gráficos.xlsx]Port x Refin 2'!$A$80</c:f>
              <c:strCache>
                <c:ptCount val="1"/>
                <c:pt idx="0">
                  <c:v>Portabilidade com Refin</c:v>
                </c:pt>
              </c:strCache>
            </c:strRef>
          </c:tx>
          <c:spPr>
            <a:ln w="508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2.0907338412741097E-17"/>
                  <c:y val="-3.5485829884098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505B-40E4-A4DC-73B398550839}"/>
                </c:ext>
              </c:extLst>
            </c:dLbl>
            <c:dLbl>
              <c:idx val="1"/>
              <c:layout>
                <c:manualLayout>
                  <c:x val="-4.1814676825482194E-17"/>
                  <c:y val="1.41943319536391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505B-40E4-A4DC-73B398550839}"/>
                </c:ext>
              </c:extLst>
            </c:dLbl>
            <c:dLbl>
              <c:idx val="2"/>
              <c:layout>
                <c:manualLayout>
                  <c:x val="3.42124035317976E-3"/>
                  <c:y val="2.36572199227321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505B-40E4-A4DC-73B398550839}"/>
                </c:ext>
              </c:extLst>
            </c:dLbl>
            <c:dLbl>
              <c:idx val="3"/>
              <c:layout>
                <c:manualLayout>
                  <c:x val="1.1404134510599199E-3"/>
                  <c:y val="2.36572199227320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505B-40E4-A4DC-73B398550839}"/>
                </c:ext>
              </c:extLst>
            </c:dLbl>
            <c:dLbl>
              <c:idx val="4"/>
              <c:layout>
                <c:manualLayout>
                  <c:x val="-2.2808269021198399E-3"/>
                  <c:y val="2.83886639072785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505B-40E4-A4DC-73B398550839}"/>
                </c:ext>
              </c:extLst>
            </c:dLbl>
            <c:dLbl>
              <c:idx val="5"/>
              <c:layout>
                <c:manualLayout>
                  <c:x val="0"/>
                  <c:y val="2.36572199227320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505B-40E4-A4DC-73B398550839}"/>
                </c:ext>
              </c:extLst>
            </c:dLbl>
            <c:dLbl>
              <c:idx val="6"/>
              <c:layout>
                <c:manualLayout>
                  <c:x val="0"/>
                  <c:y val="1.65600539459125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505B-40E4-A4DC-73B398550839}"/>
                </c:ext>
              </c:extLst>
            </c:dLbl>
            <c:dLbl>
              <c:idx val="7"/>
              <c:layout>
                <c:manualLayout>
                  <c:x val="-1.6725870730192878E-16"/>
                  <c:y val="-3.31201078918250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505B-40E4-A4DC-73B398550839}"/>
                </c:ext>
              </c:extLst>
            </c:dLbl>
            <c:dLbl>
              <c:idx val="8"/>
              <c:layout>
                <c:manualLayout>
                  <c:x val="4.5616538042396798E-3"/>
                  <c:y val="-4.96801618377375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505B-40E4-A4DC-73B39855083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3810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'[Quantitativos 2022_2023_PorTipoConsignacao_Banco - Com gráficos.xlsx]Port x Refin 2'!$B$78:$K$78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'[Quantitativos 2022_2023_PorTipoConsignacao_Banco - Com gráficos.xlsx]Port x Refin 2'!$B$80:$K$80</c:f>
              <c:numCache>
                <c:formatCode>#,##0</c:formatCode>
                <c:ptCount val="10"/>
                <c:pt idx="0">
                  <c:v>19901</c:v>
                </c:pt>
                <c:pt idx="1">
                  <c:v>21130</c:v>
                </c:pt>
                <c:pt idx="2">
                  <c:v>34127</c:v>
                </c:pt>
                <c:pt idx="3">
                  <c:v>53159</c:v>
                </c:pt>
                <c:pt idx="4">
                  <c:v>109607</c:v>
                </c:pt>
                <c:pt idx="5">
                  <c:v>110159</c:v>
                </c:pt>
                <c:pt idx="6">
                  <c:v>130356</c:v>
                </c:pt>
                <c:pt idx="7">
                  <c:v>226353</c:v>
                </c:pt>
                <c:pt idx="8">
                  <c:v>199272</c:v>
                </c:pt>
                <c:pt idx="9">
                  <c:v>209693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05B-40E4-A4DC-73B398550839}"/>
            </c:ext>
          </c:extLst>
        </c:ser>
        <c:ser>
          <c:idx val="2"/>
          <c:order val="2"/>
          <c:tx>
            <c:strRef>
              <c:f>'[Quantitativos 2022_2023_PorTipoConsignacao_Banco - Com gráficos.xlsx]Port x Refin 2'!$A$81</c:f>
              <c:strCache>
                <c:ptCount val="1"/>
                <c:pt idx="0">
                  <c:v>Portabilidade Pura</c:v>
                </c:pt>
              </c:strCache>
            </c:strRef>
          </c:tx>
          <c:spPr>
            <a:ln w="50800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2.0907338412741097E-17"/>
                  <c:y val="3.78515518763714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05B-40E4-A4DC-73B398550839}"/>
                </c:ext>
              </c:extLst>
            </c:dLbl>
            <c:dLbl>
              <c:idx val="1"/>
              <c:layout>
                <c:manualLayout>
                  <c:x val="-4.1814676825482194E-17"/>
                  <c:y val="1.89257759381856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05B-40E4-A4DC-73B398550839}"/>
                </c:ext>
              </c:extLst>
            </c:dLbl>
            <c:dLbl>
              <c:idx val="2"/>
              <c:layout>
                <c:manualLayout>
                  <c:x val="0"/>
                  <c:y val="2.12914979304589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505B-40E4-A4DC-73B398550839}"/>
                </c:ext>
              </c:extLst>
            </c:dLbl>
            <c:dLbl>
              <c:idx val="3"/>
              <c:layout>
                <c:manualLayout>
                  <c:x val="-8.3629353650964389E-17"/>
                  <c:y val="9.46288796909286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505B-40E4-A4DC-73B398550839}"/>
                </c:ext>
              </c:extLst>
            </c:dLbl>
            <c:dLbl>
              <c:idx val="4"/>
              <c:layout>
                <c:manualLayout>
                  <c:x val="-2.2808269021198399E-3"/>
                  <c:y val="-2.12914979304589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505B-40E4-A4DC-73B398550839}"/>
                </c:ext>
              </c:extLst>
            </c:dLbl>
            <c:dLbl>
              <c:idx val="5"/>
              <c:layout>
                <c:manualLayout>
                  <c:x val="3.4212403531796763E-3"/>
                  <c:y val="-4.49487178531911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505B-40E4-A4DC-73B398550839}"/>
                </c:ext>
              </c:extLst>
            </c:dLbl>
            <c:dLbl>
              <c:idx val="6"/>
              <c:layout>
                <c:manualLayout>
                  <c:x val="0"/>
                  <c:y val="-6.15087717991037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505B-40E4-A4DC-73B398550839}"/>
                </c:ext>
              </c:extLst>
            </c:dLbl>
            <c:dLbl>
              <c:idx val="7"/>
              <c:layout>
                <c:manualLayout>
                  <c:x val="-1.6725870730192878E-16"/>
                  <c:y val="4.49487178531911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505B-40E4-A4DC-73B398550839}"/>
                </c:ext>
              </c:extLst>
            </c:dLbl>
            <c:dLbl>
              <c:idx val="8"/>
              <c:layout>
                <c:manualLayout>
                  <c:x val="4.5616538042396798E-3"/>
                  <c:y val="3.54858298840982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505B-40E4-A4DC-73B39855083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38100" cap="rnd">
                <a:solidFill>
                  <a:schemeClr val="accent3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'[Quantitativos 2022_2023_PorTipoConsignacao_Banco - Com gráficos.xlsx]Port x Refin 2'!$B$78:$K$78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'[Quantitativos 2022_2023_PorTipoConsignacao_Banco - Com gráficos.xlsx]Port x Refin 2'!$B$81:$K$81</c:f>
              <c:numCache>
                <c:formatCode>#,##0</c:formatCode>
                <c:ptCount val="10"/>
                <c:pt idx="0">
                  <c:v>93745</c:v>
                </c:pt>
                <c:pt idx="1">
                  <c:v>85520</c:v>
                </c:pt>
                <c:pt idx="2">
                  <c:v>87235</c:v>
                </c:pt>
                <c:pt idx="3">
                  <c:v>108447</c:v>
                </c:pt>
                <c:pt idx="4">
                  <c:v>138155</c:v>
                </c:pt>
                <c:pt idx="5">
                  <c:v>122949</c:v>
                </c:pt>
                <c:pt idx="6">
                  <c:v>146063</c:v>
                </c:pt>
                <c:pt idx="7">
                  <c:v>199597</c:v>
                </c:pt>
                <c:pt idx="8">
                  <c:v>185370</c:v>
                </c:pt>
                <c:pt idx="9">
                  <c:v>172545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05B-40E4-A4DC-73B3985508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69594816"/>
        <c:axId val="163873216"/>
      </c:lineChart>
      <c:dateAx>
        <c:axId val="769594816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63873216"/>
        <c:crosses val="autoZero"/>
        <c:auto val="1"/>
        <c:lblOffset val="100"/>
        <c:baseTimeUnit val="months"/>
      </c:dateAx>
      <c:valAx>
        <c:axId val="163873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69594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91175567019186177"/>
          <c:w val="0.98902069194900433"/>
          <c:h val="8.77477954078914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841376545388503E-2"/>
          <c:y val="2.6585996117177341E-2"/>
          <c:w val="0.93665074342486376"/>
          <c:h val="0.88821733465051766"/>
        </c:manualLayout>
      </c:layout>
      <c:lineChart>
        <c:grouping val="standard"/>
        <c:varyColors val="0"/>
        <c:ser>
          <c:idx val="0"/>
          <c:order val="0"/>
          <c:tx>
            <c:strRef>
              <c:f>'[Quantitativos 2022_2023_PorTipoConsignacao_Banco - Com gráficos.xlsx]Port x Refin 2'!$A$89</c:f>
              <c:strCache>
                <c:ptCount val="1"/>
                <c:pt idx="0">
                  <c:v>Refinanciamento Total</c:v>
                </c:pt>
              </c:strCache>
            </c:strRef>
          </c:tx>
          <c:spPr>
            <a:ln w="508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3.2635093655437996E-3"/>
                  <c:y val="-2.65860116472232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77D-4C42-8534-063B9D9FA90D}"/>
                </c:ext>
              </c:extLst>
            </c:dLbl>
            <c:dLbl>
              <c:idx val="1"/>
              <c:layout>
                <c:manualLayout>
                  <c:x val="0"/>
                  <c:y val="-3.14198319467183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77D-4C42-8534-063B9D9FA90D}"/>
                </c:ext>
              </c:extLst>
            </c:dLbl>
            <c:dLbl>
              <c:idx val="2"/>
              <c:layout>
                <c:manualLayout>
                  <c:x val="-7.614855186268866E-3"/>
                  <c:y val="-6.28396638934367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77D-4C42-8534-063B9D9FA90D}"/>
                </c:ext>
              </c:extLst>
            </c:dLbl>
            <c:dLbl>
              <c:idx val="3"/>
              <c:layout>
                <c:manualLayout>
                  <c:x val="-3.9162112386525637E-2"/>
                  <c:y val="-3.14198319467183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77D-4C42-8534-063B9D9FA90D}"/>
                </c:ext>
              </c:extLst>
            </c:dLbl>
            <c:dLbl>
              <c:idx val="4"/>
              <c:layout>
                <c:manualLayout>
                  <c:x val="4.3513458207250664E-3"/>
                  <c:y val="-2.41691014974757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F77D-4C42-8534-063B9D9FA90D}"/>
                </c:ext>
              </c:extLst>
            </c:dLbl>
            <c:dLbl>
              <c:idx val="5"/>
              <c:layout>
                <c:manualLayout>
                  <c:x val="2.1756729103624534E-3"/>
                  <c:y val="-3.62536522462134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F77D-4C42-8534-063B9D9FA90D}"/>
                </c:ext>
              </c:extLst>
            </c:dLbl>
            <c:dLbl>
              <c:idx val="7"/>
              <c:layout>
                <c:manualLayout>
                  <c:x val="3.2635093655437996E-3"/>
                  <c:y val="-4.10874725457086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F77D-4C42-8534-063B9D9FA90D}"/>
                </c:ext>
              </c:extLst>
            </c:dLbl>
            <c:dLbl>
              <c:idx val="8"/>
              <c:layout>
                <c:manualLayout>
                  <c:x val="2.1756729103625332E-3"/>
                  <c:y val="1.93352811979805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F77D-4C42-8534-063B9D9FA9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3810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'[Quantitativos 2022_2023_PorTipoConsignacao_Banco - Com gráficos.xlsx]Port x Refin 2'!$B$88:$K$88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'[Quantitativos 2022_2023_PorTipoConsignacao_Banco - Com gráficos.xlsx]Port x Refin 2'!$B$89:$K$89</c:f>
              <c:numCache>
                <c:formatCode>#,##0</c:formatCode>
                <c:ptCount val="10"/>
                <c:pt idx="0">
                  <c:v>407573</c:v>
                </c:pt>
                <c:pt idx="1">
                  <c:v>412481</c:v>
                </c:pt>
                <c:pt idx="2">
                  <c:v>288830</c:v>
                </c:pt>
                <c:pt idx="3">
                  <c:v>439911</c:v>
                </c:pt>
                <c:pt idx="4">
                  <c:v>629720</c:v>
                </c:pt>
                <c:pt idx="5">
                  <c:v>552423</c:v>
                </c:pt>
                <c:pt idx="6">
                  <c:v>572102</c:v>
                </c:pt>
                <c:pt idx="7">
                  <c:v>824655</c:v>
                </c:pt>
                <c:pt idx="8">
                  <c:v>743356</c:v>
                </c:pt>
                <c:pt idx="9">
                  <c:v>841256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77D-4C42-8534-063B9D9FA90D}"/>
            </c:ext>
          </c:extLst>
        </c:ser>
        <c:ser>
          <c:idx val="1"/>
          <c:order val="1"/>
          <c:tx>
            <c:strRef>
              <c:f>'[Quantitativos 2022_2023_PorTipoConsignacao_Banco - Com gráficos.xlsx]Port x Refin 2'!$A$90</c:f>
              <c:strCache>
                <c:ptCount val="1"/>
                <c:pt idx="0">
                  <c:v>Refin precedido de Portabilidade</c:v>
                </c:pt>
              </c:strCache>
            </c:strRef>
          </c:tx>
          <c:spPr>
            <a:ln w="508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2.1756729103625332E-3"/>
                  <c:y val="-4.35043826954561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F77D-4C42-8534-063B9D9FA90D}"/>
                </c:ext>
              </c:extLst>
            </c:dLbl>
            <c:dLbl>
              <c:idx val="1"/>
              <c:layout>
                <c:manualLayout>
                  <c:x val="0"/>
                  <c:y val="-3.38367420964659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F77D-4C42-8534-063B9D9FA90D}"/>
                </c:ext>
              </c:extLst>
            </c:dLbl>
            <c:dLbl>
              <c:idx val="2"/>
              <c:layout>
                <c:manualLayout>
                  <c:x val="8.9465400214604127E-3"/>
                  <c:y val="2.520292342041126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8428563683445176E-2"/>
                      <c:h val="4.553567773513846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8-F77D-4C42-8534-063B9D9FA90D}"/>
                </c:ext>
              </c:extLst>
            </c:dLbl>
            <c:dLbl>
              <c:idx val="3"/>
              <c:layout>
                <c:manualLayout>
                  <c:x val="2.1756729103624534E-3"/>
                  <c:y val="2.4169101497475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F77D-4C42-8534-063B9D9FA90D}"/>
                </c:ext>
              </c:extLst>
            </c:dLbl>
            <c:dLbl>
              <c:idx val="4"/>
              <c:layout>
                <c:manualLayout>
                  <c:x val="-3.2635093655437996E-3"/>
                  <c:y val="-3.62536522462135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F77D-4C42-8534-063B9D9FA90D}"/>
                </c:ext>
              </c:extLst>
            </c:dLbl>
            <c:dLbl>
              <c:idx val="5"/>
              <c:layout>
                <c:manualLayout>
                  <c:x val="3.2635093655437198E-3"/>
                  <c:y val="3.62536522462134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F77D-4C42-8534-063B9D9FA90D}"/>
                </c:ext>
              </c:extLst>
            </c:dLbl>
            <c:dLbl>
              <c:idx val="6"/>
              <c:layout>
                <c:manualLayout>
                  <c:x val="-2.1756729103625332E-3"/>
                  <c:y val="1.2084550748737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F77D-4C42-8534-063B9D9FA90D}"/>
                </c:ext>
              </c:extLst>
            </c:dLbl>
            <c:dLbl>
              <c:idx val="7"/>
              <c:layout>
                <c:manualLayout>
                  <c:x val="3.2635093655437996E-3"/>
                  <c:y val="-3.86705623959610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F77D-4C42-8534-063B9D9FA90D}"/>
                </c:ext>
              </c:extLst>
            </c:dLbl>
            <c:dLbl>
              <c:idx val="8"/>
              <c:layout>
                <c:manualLayout>
                  <c:x val="2.1756729103625332E-3"/>
                  <c:y val="4.10874725457087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F77D-4C42-8534-063B9D9FA9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3810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'[Quantitativos 2022_2023_PorTipoConsignacao_Banco - Com gráficos.xlsx]Port x Refin 2'!$B$88:$K$88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'[Quantitativos 2022_2023_PorTipoConsignacao_Banco - Com gráficos.xlsx]Port x Refin 2'!$B$90:$K$90</c:f>
              <c:numCache>
                <c:formatCode>#,##0</c:formatCode>
                <c:ptCount val="10"/>
                <c:pt idx="0">
                  <c:v>19901</c:v>
                </c:pt>
                <c:pt idx="1">
                  <c:v>21130</c:v>
                </c:pt>
                <c:pt idx="2">
                  <c:v>34127</c:v>
                </c:pt>
                <c:pt idx="3">
                  <c:v>53159</c:v>
                </c:pt>
                <c:pt idx="4">
                  <c:v>109607</c:v>
                </c:pt>
                <c:pt idx="5">
                  <c:v>110159</c:v>
                </c:pt>
                <c:pt idx="6">
                  <c:v>130356</c:v>
                </c:pt>
                <c:pt idx="7">
                  <c:v>226353</c:v>
                </c:pt>
                <c:pt idx="8">
                  <c:v>199272</c:v>
                </c:pt>
                <c:pt idx="9">
                  <c:v>209693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77D-4C42-8534-063B9D9FA90D}"/>
            </c:ext>
          </c:extLst>
        </c:ser>
        <c:ser>
          <c:idx val="2"/>
          <c:order val="2"/>
          <c:tx>
            <c:strRef>
              <c:f>'[Quantitativos 2022_2023_PorTipoConsignacao_Banco - Com gráficos.xlsx]Port x Refin 2'!$A$91</c:f>
              <c:strCache>
                <c:ptCount val="1"/>
                <c:pt idx="0">
                  <c:v>Refinanciamento Puro</c:v>
                </c:pt>
              </c:strCache>
            </c:strRef>
          </c:tx>
          <c:spPr>
            <a:ln w="50800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3.2635093655437996E-3"/>
                  <c:y val="7.25073044924269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F77D-4C42-8534-063B9D9FA90D}"/>
                </c:ext>
              </c:extLst>
            </c:dLbl>
            <c:dLbl>
              <c:idx val="1"/>
              <c:layout>
                <c:manualLayout>
                  <c:x val="-1.0878364551812665E-2"/>
                  <c:y val="7.73411247919220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77D-4C42-8534-063B9D9FA90D}"/>
                </c:ext>
              </c:extLst>
            </c:dLbl>
            <c:dLbl>
              <c:idx val="2"/>
              <c:layout>
                <c:manualLayout>
                  <c:x val="-1.7405383282900266E-2"/>
                  <c:y val="4.35043826954561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F77D-4C42-8534-063B9D9FA90D}"/>
                </c:ext>
              </c:extLst>
            </c:dLbl>
            <c:dLbl>
              <c:idx val="3"/>
              <c:layout>
                <c:manualLayout>
                  <c:x val="3.2635093655437996E-3"/>
                  <c:y val="1.69183710482329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F77D-4C42-8534-063B9D9FA90D}"/>
                </c:ext>
              </c:extLst>
            </c:dLbl>
            <c:dLbl>
              <c:idx val="4"/>
              <c:layout>
                <c:manualLayout>
                  <c:x val="5.4391822759063324E-3"/>
                  <c:y val="9.90933161396502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F77D-4C42-8534-063B9D9FA90D}"/>
                </c:ext>
              </c:extLst>
            </c:dLbl>
            <c:dLbl>
              <c:idx val="5"/>
              <c:layout>
                <c:manualLayout>
                  <c:x val="0"/>
                  <c:y val="4.83382029949512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F77D-4C42-8534-063B9D9FA90D}"/>
                </c:ext>
              </c:extLst>
            </c:dLbl>
            <c:dLbl>
              <c:idx val="7"/>
              <c:layout>
                <c:manualLayout>
                  <c:x val="1.3054037462175198E-2"/>
                  <c:y val="-3.86705623959610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F77D-4C42-8534-063B9D9FA90D}"/>
                </c:ext>
              </c:extLst>
            </c:dLbl>
            <c:dLbl>
              <c:idx val="8"/>
              <c:layout>
                <c:manualLayout>
                  <c:x val="2.1756729103625332E-3"/>
                  <c:y val="1.93352811979804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F77D-4C42-8534-063B9D9FA9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38100" cap="rnd">
                <a:solidFill>
                  <a:srgbClr val="C0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'[Quantitativos 2022_2023_PorTipoConsignacao_Banco - Com gráficos.xlsx]Port x Refin 2'!$B$88:$K$88</c:f>
              <c:numCache>
                <c:formatCode>mmm\-yy</c:formatCode>
                <c:ptCount val="10"/>
                <c:pt idx="0">
                  <c:v>44927</c:v>
                </c:pt>
                <c:pt idx="1">
                  <c:v>44958</c:v>
                </c:pt>
                <c:pt idx="2">
                  <c:v>44986</c:v>
                </c:pt>
                <c:pt idx="3">
                  <c:v>45017</c:v>
                </c:pt>
                <c:pt idx="4">
                  <c:v>45047</c:v>
                </c:pt>
                <c:pt idx="5">
                  <c:v>45078</c:v>
                </c:pt>
                <c:pt idx="6">
                  <c:v>45108</c:v>
                </c:pt>
                <c:pt idx="7">
                  <c:v>45139</c:v>
                </c:pt>
                <c:pt idx="8">
                  <c:v>45170</c:v>
                </c:pt>
                <c:pt idx="9">
                  <c:v>45200</c:v>
                </c:pt>
              </c:numCache>
            </c:numRef>
          </c:cat>
          <c:val>
            <c:numRef>
              <c:f>'[Quantitativos 2022_2023_PorTipoConsignacao_Banco - Com gráficos.xlsx]Port x Refin 2'!$B$91:$K$91</c:f>
              <c:numCache>
                <c:formatCode>#,##0</c:formatCode>
                <c:ptCount val="10"/>
                <c:pt idx="0">
                  <c:v>387672</c:v>
                </c:pt>
                <c:pt idx="1">
                  <c:v>391351</c:v>
                </c:pt>
                <c:pt idx="2">
                  <c:v>254703</c:v>
                </c:pt>
                <c:pt idx="3">
                  <c:v>386752</c:v>
                </c:pt>
                <c:pt idx="4">
                  <c:v>520113</c:v>
                </c:pt>
                <c:pt idx="5">
                  <c:v>442264</c:v>
                </c:pt>
                <c:pt idx="6">
                  <c:v>441746</c:v>
                </c:pt>
                <c:pt idx="7">
                  <c:v>598302</c:v>
                </c:pt>
                <c:pt idx="8">
                  <c:v>544084</c:v>
                </c:pt>
                <c:pt idx="9">
                  <c:v>631563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77D-4C42-8534-063B9D9FA9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38204880"/>
        <c:axId val="938225472"/>
      </c:lineChart>
      <c:dateAx>
        <c:axId val="938204880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938225472"/>
        <c:crosses val="autoZero"/>
        <c:auto val="1"/>
        <c:lblOffset val="100"/>
        <c:baseTimeUnit val="months"/>
      </c:dateAx>
      <c:valAx>
        <c:axId val="938225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938204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7555780639417702E-3"/>
          <c:y val="0.92135508989216286"/>
          <c:w val="0.98122522762977826"/>
          <c:h val="7.794592325301642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'[Apuracao_ContratosAtivos_2023 - Com gráficos.xlsx]Empréstimo'!$B$2</c:f>
              <c:strCache>
                <c:ptCount val="1"/>
                <c:pt idx="0">
                  <c:v>jan/2023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gráficos.xlsx]Empréstimo'!$A$3:$A$22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739 - BANCO CETELEM S.A.*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752 - CETELEM-BNP*	</c:v>
                </c:pt>
              </c:strCache>
            </c:strRef>
          </c:cat>
          <c:val>
            <c:numRef>
              <c:f>'[Apuracao_ContratosAtivos_2023 - Com gráficos.xlsx]Empréstimo'!$B$3:$B$22</c:f>
              <c:numCache>
                <c:formatCode>#,##0</c:formatCode>
                <c:ptCount val="20"/>
                <c:pt idx="0">
                  <c:v>9310578</c:v>
                </c:pt>
                <c:pt idx="1">
                  <c:v>6148063</c:v>
                </c:pt>
                <c:pt idx="2">
                  <c:v>4867831</c:v>
                </c:pt>
                <c:pt idx="3">
                  <c:v>3263681</c:v>
                </c:pt>
                <c:pt idx="4">
                  <c:v>2969288</c:v>
                </c:pt>
                <c:pt idx="5">
                  <c:v>2858296</c:v>
                </c:pt>
                <c:pt idx="6">
                  <c:v>2486824</c:v>
                </c:pt>
                <c:pt idx="7">
                  <c:v>2060947</c:v>
                </c:pt>
                <c:pt idx="8">
                  <c:v>1550072</c:v>
                </c:pt>
                <c:pt idx="9">
                  <c:v>1521707</c:v>
                </c:pt>
                <c:pt idx="10">
                  <c:v>1369921</c:v>
                </c:pt>
                <c:pt idx="11">
                  <c:v>1348399</c:v>
                </c:pt>
                <c:pt idx="12">
                  <c:v>1316368</c:v>
                </c:pt>
                <c:pt idx="13">
                  <c:v>1273527</c:v>
                </c:pt>
                <c:pt idx="14">
                  <c:v>1247677</c:v>
                </c:pt>
                <c:pt idx="15">
                  <c:v>767467</c:v>
                </c:pt>
                <c:pt idx="16">
                  <c:v>689650</c:v>
                </c:pt>
                <c:pt idx="17">
                  <c:v>673576</c:v>
                </c:pt>
                <c:pt idx="18">
                  <c:v>666521</c:v>
                </c:pt>
                <c:pt idx="1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85-4536-8012-6AF4FB705729}"/>
            </c:ext>
          </c:extLst>
        </c:ser>
        <c:ser>
          <c:idx val="1"/>
          <c:order val="1"/>
          <c:tx>
            <c:strRef>
              <c:f>'[Apuracao_ContratosAtivos_2023 - Com gráficos.xlsx]Empréstimo'!$C$2</c:f>
              <c:strCache>
                <c:ptCount val="1"/>
                <c:pt idx="0">
                  <c:v>fev/2023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gráficos.xlsx]Empréstimo'!$A$3:$A$22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739 - BANCO CETELEM S.A.*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752 - CETELEM-BNP*	</c:v>
                </c:pt>
              </c:strCache>
            </c:strRef>
          </c:cat>
          <c:val>
            <c:numRef>
              <c:f>'[Apuracao_ContratosAtivos_2023 - Com gráficos.xlsx]Empréstimo'!$C$3:$C$22</c:f>
              <c:numCache>
                <c:formatCode>#,##0</c:formatCode>
                <c:ptCount val="20"/>
                <c:pt idx="0">
                  <c:v>9343290</c:v>
                </c:pt>
                <c:pt idx="1">
                  <c:v>6233599</c:v>
                </c:pt>
                <c:pt idx="2">
                  <c:v>4906391</c:v>
                </c:pt>
                <c:pt idx="3">
                  <c:v>3358468</c:v>
                </c:pt>
                <c:pt idx="4">
                  <c:v>3018102</c:v>
                </c:pt>
                <c:pt idx="5">
                  <c:v>2920360</c:v>
                </c:pt>
                <c:pt idx="6">
                  <c:v>2630470</c:v>
                </c:pt>
                <c:pt idx="7">
                  <c:v>2109648</c:v>
                </c:pt>
                <c:pt idx="8">
                  <c:v>1503060</c:v>
                </c:pt>
                <c:pt idx="9">
                  <c:v>1592063</c:v>
                </c:pt>
                <c:pt idx="10">
                  <c:v>1370435</c:v>
                </c:pt>
                <c:pt idx="11">
                  <c:v>1320594</c:v>
                </c:pt>
                <c:pt idx="12">
                  <c:v>1325308</c:v>
                </c:pt>
                <c:pt idx="13">
                  <c:v>1293329</c:v>
                </c:pt>
                <c:pt idx="14">
                  <c:v>1296648</c:v>
                </c:pt>
                <c:pt idx="15">
                  <c:v>803737</c:v>
                </c:pt>
                <c:pt idx="16">
                  <c:v>705486</c:v>
                </c:pt>
                <c:pt idx="17">
                  <c:v>679678</c:v>
                </c:pt>
                <c:pt idx="18">
                  <c:v>686790</c:v>
                </c:pt>
                <c:pt idx="1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785-4536-8012-6AF4FB705729}"/>
            </c:ext>
          </c:extLst>
        </c:ser>
        <c:ser>
          <c:idx val="2"/>
          <c:order val="2"/>
          <c:tx>
            <c:strRef>
              <c:f>'[Apuracao_ContratosAtivos_2023 - Com gráficos.xlsx]Empréstimo'!$D$2</c:f>
              <c:strCache>
                <c:ptCount val="1"/>
                <c:pt idx="0">
                  <c:v>mar/2023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gráficos.xlsx]Empréstimo'!$A$3:$A$22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739 - BANCO CETELEM S.A.*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752 - CETELEM-BNP*	</c:v>
                </c:pt>
              </c:strCache>
            </c:strRef>
          </c:cat>
          <c:val>
            <c:numRef>
              <c:f>'[Apuracao_ContratosAtivos_2023 - Com gráficos.xlsx]Empréstimo'!$D$3:$D$22</c:f>
              <c:numCache>
                <c:formatCode>#,##0</c:formatCode>
                <c:ptCount val="20"/>
                <c:pt idx="0">
                  <c:v>9310048</c:v>
                </c:pt>
                <c:pt idx="1">
                  <c:v>6218673</c:v>
                </c:pt>
                <c:pt idx="2">
                  <c:v>4883229</c:v>
                </c:pt>
                <c:pt idx="3">
                  <c:v>3371520</c:v>
                </c:pt>
                <c:pt idx="4">
                  <c:v>3014164</c:v>
                </c:pt>
                <c:pt idx="5">
                  <c:v>2928947</c:v>
                </c:pt>
                <c:pt idx="6">
                  <c:v>2671920</c:v>
                </c:pt>
                <c:pt idx="7">
                  <c:v>2114862</c:v>
                </c:pt>
                <c:pt idx="8">
                  <c:v>1456177</c:v>
                </c:pt>
                <c:pt idx="9">
                  <c:v>1609064</c:v>
                </c:pt>
                <c:pt idx="10">
                  <c:v>1358517</c:v>
                </c:pt>
                <c:pt idx="11">
                  <c:v>1292727</c:v>
                </c:pt>
                <c:pt idx="12">
                  <c:v>1324041</c:v>
                </c:pt>
                <c:pt idx="13">
                  <c:v>1306155</c:v>
                </c:pt>
                <c:pt idx="14">
                  <c:v>1374954</c:v>
                </c:pt>
                <c:pt idx="15">
                  <c:v>812585</c:v>
                </c:pt>
                <c:pt idx="16">
                  <c:v>710235</c:v>
                </c:pt>
                <c:pt idx="17">
                  <c:v>677827</c:v>
                </c:pt>
                <c:pt idx="18">
                  <c:v>696175</c:v>
                </c:pt>
                <c:pt idx="1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785-4536-8012-6AF4FB705729}"/>
            </c:ext>
          </c:extLst>
        </c:ser>
        <c:ser>
          <c:idx val="3"/>
          <c:order val="3"/>
          <c:tx>
            <c:strRef>
              <c:f>'[Apuracao_ContratosAtivos_2023 - Com gráficos.xlsx]Empréstimo'!$E$2</c:f>
              <c:strCache>
                <c:ptCount val="1"/>
                <c:pt idx="0">
                  <c:v>abr/2023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gráficos.xlsx]Empréstimo'!$A$3:$A$22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739 - BANCO CETELEM S.A.*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752 - CETELEM-BNP*	</c:v>
                </c:pt>
              </c:strCache>
            </c:strRef>
          </c:cat>
          <c:val>
            <c:numRef>
              <c:f>'[Apuracao_ContratosAtivos_2023 - Com gráficos.xlsx]Empréstimo'!$E$3:$E$22</c:f>
              <c:numCache>
                <c:formatCode>#,##0</c:formatCode>
                <c:ptCount val="20"/>
                <c:pt idx="0">
                  <c:v>9283660</c:v>
                </c:pt>
                <c:pt idx="1">
                  <c:v>6190540</c:v>
                </c:pt>
                <c:pt idx="2">
                  <c:v>4852086</c:v>
                </c:pt>
                <c:pt idx="3">
                  <c:v>3378097</c:v>
                </c:pt>
                <c:pt idx="4">
                  <c:v>3051313</c:v>
                </c:pt>
                <c:pt idx="5">
                  <c:v>2974178</c:v>
                </c:pt>
                <c:pt idx="6">
                  <c:v>2734449</c:v>
                </c:pt>
                <c:pt idx="7">
                  <c:v>2142982</c:v>
                </c:pt>
                <c:pt idx="8">
                  <c:v>1413522</c:v>
                </c:pt>
                <c:pt idx="9">
                  <c:v>1637810</c:v>
                </c:pt>
                <c:pt idx="10">
                  <c:v>1347317</c:v>
                </c:pt>
                <c:pt idx="11">
                  <c:v>1271270</c:v>
                </c:pt>
                <c:pt idx="12">
                  <c:v>1322844</c:v>
                </c:pt>
                <c:pt idx="13">
                  <c:v>1338836</c:v>
                </c:pt>
                <c:pt idx="14">
                  <c:v>1439084</c:v>
                </c:pt>
                <c:pt idx="15">
                  <c:v>835731</c:v>
                </c:pt>
                <c:pt idx="16">
                  <c:v>704517</c:v>
                </c:pt>
                <c:pt idx="17">
                  <c:v>655186</c:v>
                </c:pt>
                <c:pt idx="18">
                  <c:v>702264</c:v>
                </c:pt>
                <c:pt idx="1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785-4536-8012-6AF4FB705729}"/>
            </c:ext>
          </c:extLst>
        </c:ser>
        <c:ser>
          <c:idx val="4"/>
          <c:order val="4"/>
          <c:tx>
            <c:strRef>
              <c:f>'[Apuracao_ContratosAtivos_2023 - Com gráficos.xlsx]Empréstimo'!$F$2</c:f>
              <c:strCache>
                <c:ptCount val="1"/>
                <c:pt idx="0">
                  <c:v>mai/2023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gráficos.xlsx]Empréstimo'!$A$3:$A$22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739 - BANCO CETELEM S.A.*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752 - CETELEM-BNP*	</c:v>
                </c:pt>
              </c:strCache>
            </c:strRef>
          </c:cat>
          <c:val>
            <c:numRef>
              <c:f>'[Apuracao_ContratosAtivos_2023 - Com gráficos.xlsx]Empréstimo'!$F$3:$F$22</c:f>
              <c:numCache>
                <c:formatCode>#,##0</c:formatCode>
                <c:ptCount val="20"/>
                <c:pt idx="0">
                  <c:v>9201720</c:v>
                </c:pt>
                <c:pt idx="1">
                  <c:v>6142477</c:v>
                </c:pt>
                <c:pt idx="2">
                  <c:v>4835697</c:v>
                </c:pt>
                <c:pt idx="3">
                  <c:v>3403317</c:v>
                </c:pt>
                <c:pt idx="4">
                  <c:v>3055335</c:v>
                </c:pt>
                <c:pt idx="5">
                  <c:v>2988700</c:v>
                </c:pt>
                <c:pt idx="6">
                  <c:v>2795964</c:v>
                </c:pt>
                <c:pt idx="7">
                  <c:v>2161618</c:v>
                </c:pt>
                <c:pt idx="8">
                  <c:v>0</c:v>
                </c:pt>
                <c:pt idx="9">
                  <c:v>1756362</c:v>
                </c:pt>
                <c:pt idx="10">
                  <c:v>1339061</c:v>
                </c:pt>
                <c:pt idx="11">
                  <c:v>1246466</c:v>
                </c:pt>
                <c:pt idx="12">
                  <c:v>1323075</c:v>
                </c:pt>
                <c:pt idx="13">
                  <c:v>1369654</c:v>
                </c:pt>
                <c:pt idx="14">
                  <c:v>1509559</c:v>
                </c:pt>
                <c:pt idx="15">
                  <c:v>853613</c:v>
                </c:pt>
                <c:pt idx="16">
                  <c:v>725187</c:v>
                </c:pt>
                <c:pt idx="17">
                  <c:v>643149</c:v>
                </c:pt>
                <c:pt idx="18">
                  <c:v>729770</c:v>
                </c:pt>
                <c:pt idx="19">
                  <c:v>1358754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785-4536-8012-6AF4FB705729}"/>
            </c:ext>
          </c:extLst>
        </c:ser>
        <c:ser>
          <c:idx val="5"/>
          <c:order val="5"/>
          <c:tx>
            <c:strRef>
              <c:f>'[Apuracao_ContratosAtivos_2023 - Com gráficos.xlsx]Empréstimo'!$G$2</c:f>
              <c:strCache>
                <c:ptCount val="1"/>
                <c:pt idx="0">
                  <c:v>jun/2023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gráficos.xlsx]Empréstimo'!$A$3:$A$22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739 - BANCO CETELEM S.A.*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752 - CETELEM-BNP*	</c:v>
                </c:pt>
              </c:strCache>
            </c:strRef>
          </c:cat>
          <c:val>
            <c:numRef>
              <c:f>'[Apuracao_ContratosAtivos_2023 - Com gráficos.xlsx]Empréstimo'!$G$3:$G$22</c:f>
              <c:numCache>
                <c:formatCode>#,##0</c:formatCode>
                <c:ptCount val="20"/>
                <c:pt idx="0">
                  <c:v>9124794</c:v>
                </c:pt>
                <c:pt idx="1">
                  <c:v>6098746</c:v>
                </c:pt>
                <c:pt idx="2">
                  <c:v>4824778</c:v>
                </c:pt>
                <c:pt idx="3">
                  <c:v>3412912</c:v>
                </c:pt>
                <c:pt idx="4">
                  <c:v>3047052</c:v>
                </c:pt>
                <c:pt idx="5">
                  <c:v>2956294</c:v>
                </c:pt>
                <c:pt idx="6">
                  <c:v>2837614</c:v>
                </c:pt>
                <c:pt idx="7">
                  <c:v>2171027</c:v>
                </c:pt>
                <c:pt idx="8">
                  <c:v>0</c:v>
                </c:pt>
                <c:pt idx="9">
                  <c:v>1773587</c:v>
                </c:pt>
                <c:pt idx="10">
                  <c:v>1321792</c:v>
                </c:pt>
                <c:pt idx="11">
                  <c:v>1227840</c:v>
                </c:pt>
                <c:pt idx="12">
                  <c:v>1317373</c:v>
                </c:pt>
                <c:pt idx="13">
                  <c:v>1384630</c:v>
                </c:pt>
                <c:pt idx="14">
                  <c:v>1545067</c:v>
                </c:pt>
                <c:pt idx="15">
                  <c:v>862011</c:v>
                </c:pt>
                <c:pt idx="16">
                  <c:v>743120</c:v>
                </c:pt>
                <c:pt idx="17">
                  <c:v>589655</c:v>
                </c:pt>
                <c:pt idx="18">
                  <c:v>757256</c:v>
                </c:pt>
                <c:pt idx="19">
                  <c:v>1323844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785-4536-8012-6AF4FB705729}"/>
            </c:ext>
          </c:extLst>
        </c:ser>
        <c:ser>
          <c:idx val="6"/>
          <c:order val="6"/>
          <c:tx>
            <c:strRef>
              <c:f>'[Apuracao_ContratosAtivos_2023 - Com gráficos.xlsx]Empréstimo'!$H$2</c:f>
              <c:strCache>
                <c:ptCount val="1"/>
                <c:pt idx="0">
                  <c:v>jul/2023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gráficos.xlsx]Empréstimo'!$A$3:$A$22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739 - BANCO CETELEM S.A.*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752 - CETELEM-BNP*	</c:v>
                </c:pt>
              </c:strCache>
            </c:strRef>
          </c:cat>
          <c:val>
            <c:numRef>
              <c:f>'[Apuracao_ContratosAtivos_2023 - Com gráficos.xlsx]Empréstimo'!$H$3:$H$22</c:f>
              <c:numCache>
                <c:formatCode>#,##0</c:formatCode>
                <c:ptCount val="20"/>
                <c:pt idx="0">
                  <c:v>9043705</c:v>
                </c:pt>
                <c:pt idx="1">
                  <c:v>6056638</c:v>
                </c:pt>
                <c:pt idx="2">
                  <c:v>4820292</c:v>
                </c:pt>
                <c:pt idx="3">
                  <c:v>3412080</c:v>
                </c:pt>
                <c:pt idx="4">
                  <c:v>3039891</c:v>
                </c:pt>
                <c:pt idx="5">
                  <c:v>2929560</c:v>
                </c:pt>
                <c:pt idx="6">
                  <c:v>2881902</c:v>
                </c:pt>
                <c:pt idx="7">
                  <c:v>2176094</c:v>
                </c:pt>
                <c:pt idx="8">
                  <c:v>0</c:v>
                </c:pt>
                <c:pt idx="9">
                  <c:v>1779995</c:v>
                </c:pt>
                <c:pt idx="10">
                  <c:v>1300654</c:v>
                </c:pt>
                <c:pt idx="11">
                  <c:v>1210217</c:v>
                </c:pt>
                <c:pt idx="12">
                  <c:v>1311600</c:v>
                </c:pt>
                <c:pt idx="13">
                  <c:v>1399521</c:v>
                </c:pt>
                <c:pt idx="14">
                  <c:v>1575034</c:v>
                </c:pt>
                <c:pt idx="15">
                  <c:v>865845</c:v>
                </c:pt>
                <c:pt idx="16">
                  <c:v>761632</c:v>
                </c:pt>
                <c:pt idx="17">
                  <c:v>537529</c:v>
                </c:pt>
                <c:pt idx="18">
                  <c:v>786430</c:v>
                </c:pt>
                <c:pt idx="19">
                  <c:v>1290386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785-4536-8012-6AF4FB705729}"/>
            </c:ext>
          </c:extLst>
        </c:ser>
        <c:ser>
          <c:idx val="7"/>
          <c:order val="7"/>
          <c:tx>
            <c:strRef>
              <c:f>'[Apuracao_ContratosAtivos_2023 - Com gráficos.xlsx]Empréstimo'!$I$2</c:f>
              <c:strCache>
                <c:ptCount val="1"/>
                <c:pt idx="0">
                  <c:v>ago/2023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gráficos.xlsx]Empréstimo'!$A$3:$A$22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739 - BANCO CETELEM S.A.*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752 - CETELEM-BNP*	</c:v>
                </c:pt>
              </c:strCache>
            </c:strRef>
          </c:cat>
          <c:val>
            <c:numRef>
              <c:f>'[Apuracao_ContratosAtivos_2023 - Com gráficos.xlsx]Empréstimo'!$I$3:$I$22</c:f>
              <c:numCache>
                <c:formatCode>#,##0</c:formatCode>
                <c:ptCount val="20"/>
                <c:pt idx="0">
                  <c:v>8932444</c:v>
                </c:pt>
                <c:pt idx="1">
                  <c:v>6004104</c:v>
                </c:pt>
                <c:pt idx="2">
                  <c:v>4787502</c:v>
                </c:pt>
                <c:pt idx="3">
                  <c:v>3396180</c:v>
                </c:pt>
                <c:pt idx="4">
                  <c:v>3037299</c:v>
                </c:pt>
                <c:pt idx="5">
                  <c:v>2896997</c:v>
                </c:pt>
                <c:pt idx="6">
                  <c:v>2920379</c:v>
                </c:pt>
                <c:pt idx="7">
                  <c:v>2184797</c:v>
                </c:pt>
                <c:pt idx="8">
                  <c:v>0</c:v>
                </c:pt>
                <c:pt idx="9">
                  <c:v>1790618</c:v>
                </c:pt>
                <c:pt idx="10">
                  <c:v>1270163</c:v>
                </c:pt>
                <c:pt idx="11">
                  <c:v>1188243</c:v>
                </c:pt>
                <c:pt idx="12">
                  <c:v>1325053</c:v>
                </c:pt>
                <c:pt idx="13">
                  <c:v>1409136</c:v>
                </c:pt>
                <c:pt idx="14">
                  <c:v>1610952</c:v>
                </c:pt>
                <c:pt idx="15">
                  <c:v>861175</c:v>
                </c:pt>
                <c:pt idx="16">
                  <c:v>782812</c:v>
                </c:pt>
                <c:pt idx="17">
                  <c:v>524836</c:v>
                </c:pt>
                <c:pt idx="18">
                  <c:v>848032</c:v>
                </c:pt>
                <c:pt idx="19">
                  <c:v>1258533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B785-4536-8012-6AF4FB705729}"/>
            </c:ext>
          </c:extLst>
        </c:ser>
        <c:ser>
          <c:idx val="8"/>
          <c:order val="8"/>
          <c:tx>
            <c:strRef>
              <c:f>'[Apuracao_ContratosAtivos_2023 - Com gráficos.xlsx]Empréstimo'!$J$2</c:f>
              <c:strCache>
                <c:ptCount val="1"/>
                <c:pt idx="0">
                  <c:v>set/2023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gráficos.xlsx]Empréstimo'!$A$3:$A$22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739 - BANCO CETELEM S.A.*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752 - CETELEM-BNP*	</c:v>
                </c:pt>
              </c:strCache>
            </c:strRef>
          </c:cat>
          <c:val>
            <c:numRef>
              <c:f>'[Apuracao_ContratosAtivos_2023 - Com gráficos.xlsx]Empréstimo'!$J$3:$J$22</c:f>
              <c:numCache>
                <c:formatCode>#,##0</c:formatCode>
                <c:ptCount val="20"/>
                <c:pt idx="0">
                  <c:v>8849221</c:v>
                </c:pt>
                <c:pt idx="1">
                  <c:v>5963552</c:v>
                </c:pt>
                <c:pt idx="2">
                  <c:v>4834268</c:v>
                </c:pt>
                <c:pt idx="3">
                  <c:v>3433842</c:v>
                </c:pt>
                <c:pt idx="4">
                  <c:v>3035142</c:v>
                </c:pt>
                <c:pt idx="5">
                  <c:v>2864965</c:v>
                </c:pt>
                <c:pt idx="6">
                  <c:v>3013053</c:v>
                </c:pt>
                <c:pt idx="7">
                  <c:v>2193201</c:v>
                </c:pt>
                <c:pt idx="8">
                  <c:v>0</c:v>
                </c:pt>
                <c:pt idx="9">
                  <c:v>1817637</c:v>
                </c:pt>
                <c:pt idx="10">
                  <c:v>1242560</c:v>
                </c:pt>
                <c:pt idx="11">
                  <c:v>1170920</c:v>
                </c:pt>
                <c:pt idx="12">
                  <c:v>1368062</c:v>
                </c:pt>
                <c:pt idx="13">
                  <c:v>1418681</c:v>
                </c:pt>
                <c:pt idx="14">
                  <c:v>1636194</c:v>
                </c:pt>
                <c:pt idx="15">
                  <c:v>870415</c:v>
                </c:pt>
                <c:pt idx="16">
                  <c:v>805733</c:v>
                </c:pt>
                <c:pt idx="17">
                  <c:v>502026</c:v>
                </c:pt>
                <c:pt idx="18">
                  <c:v>902626</c:v>
                </c:pt>
                <c:pt idx="19">
                  <c:v>1222549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785-4536-8012-6AF4FB705729}"/>
            </c:ext>
          </c:extLst>
        </c:ser>
        <c:ser>
          <c:idx val="9"/>
          <c:order val="9"/>
          <c:tx>
            <c:strRef>
              <c:f>'[Apuracao_ContratosAtivos_2023 - Com gráficos.xlsx]Empréstimo'!$K$2</c:f>
              <c:strCache>
                <c:ptCount val="1"/>
                <c:pt idx="0">
                  <c:v>out/2023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gráficos.xlsx]Empréstimo'!$A$3:$A$22</c:f>
              <c:strCache>
                <c:ptCount val="20"/>
                <c:pt idx="0">
                  <c:v>029 BANCO ITAU CONSIGNADO S.A.</c:v>
                </c:pt>
                <c:pt idx="1">
                  <c:v>237 - BANCO BRADESCO S/A</c:v>
                </c:pt>
                <c:pt idx="2">
                  <c:v>623 - BANCO PAN S/A</c:v>
                </c:pt>
                <c:pt idx="3">
                  <c:v>033 - BANCO SANTANDER (BRASIL) S/A</c:v>
                </c:pt>
                <c:pt idx="4">
                  <c:v>104 - CAIXA ECONOMICA FEDERAL</c:v>
                </c:pt>
                <c:pt idx="5">
                  <c:v>341 - BANCO ITAU S/A</c:v>
                </c:pt>
                <c:pt idx="6">
                  <c:v>626 - BANCO C6 CONSIGNADO</c:v>
                </c:pt>
                <c:pt idx="7">
                  <c:v>001 - BANCO DO BRASIL S/A</c:v>
                </c:pt>
                <c:pt idx="8">
                  <c:v>739 - BANCO CETELEM S.A.*</c:v>
                </c:pt>
                <c:pt idx="9">
                  <c:v>121 - BANCO AGIBANK S.A.</c:v>
                </c:pt>
                <c:pt idx="10">
                  <c:v>422 - BANCO SAFRA S/A</c:v>
                </c:pt>
                <c:pt idx="11">
                  <c:v>394 - BANCO BRADESCO FINANCIAMENTOS S.A.</c:v>
                </c:pt>
                <c:pt idx="12">
                  <c:v>041 - BANCO DO ESTADO DO RIO GRANDE DO SUL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389 - BANCO MERCANTIL DO BRASIL S/A</c:v>
                </c:pt>
                <c:pt idx="16">
                  <c:v>707 - BANCO DAYCOVAL S. A.</c:v>
                </c:pt>
                <c:pt idx="17">
                  <c:v>318 - BANCO BMG S. A.</c:v>
                </c:pt>
                <c:pt idx="18">
                  <c:v>935 - FACTA FINANCEIRA S A</c:v>
                </c:pt>
                <c:pt idx="19">
                  <c:v>752 - CETELEM-BNP*	</c:v>
                </c:pt>
              </c:strCache>
            </c:strRef>
          </c:cat>
          <c:val>
            <c:numRef>
              <c:f>'[Apuracao_ContratosAtivos_2023 - Com gráficos.xlsx]Empréstimo'!$K$3:$K$22</c:f>
              <c:numCache>
                <c:formatCode>#,##0</c:formatCode>
                <c:ptCount val="20"/>
                <c:pt idx="0">
                  <c:v>8748207</c:v>
                </c:pt>
                <c:pt idx="1">
                  <c:v>5926643</c:v>
                </c:pt>
                <c:pt idx="2">
                  <c:v>4846336</c:v>
                </c:pt>
                <c:pt idx="3">
                  <c:v>3435137</c:v>
                </c:pt>
                <c:pt idx="4">
                  <c:v>3028245</c:v>
                </c:pt>
                <c:pt idx="5">
                  <c:v>2840237</c:v>
                </c:pt>
                <c:pt idx="6">
                  <c:v>3075445</c:v>
                </c:pt>
                <c:pt idx="7">
                  <c:v>2202580</c:v>
                </c:pt>
                <c:pt idx="8">
                  <c:v>0</c:v>
                </c:pt>
                <c:pt idx="9">
                  <c:v>1860049</c:v>
                </c:pt>
                <c:pt idx="10">
                  <c:v>1214602</c:v>
                </c:pt>
                <c:pt idx="11">
                  <c:v>1148667</c:v>
                </c:pt>
                <c:pt idx="12">
                  <c:v>1371936</c:v>
                </c:pt>
                <c:pt idx="13">
                  <c:v>1424237</c:v>
                </c:pt>
                <c:pt idx="14">
                  <c:v>1666299</c:v>
                </c:pt>
                <c:pt idx="15">
                  <c:v>873024</c:v>
                </c:pt>
                <c:pt idx="16">
                  <c:v>814911</c:v>
                </c:pt>
                <c:pt idx="17">
                  <c:v>496747</c:v>
                </c:pt>
                <c:pt idx="18">
                  <c:v>958400</c:v>
                </c:pt>
                <c:pt idx="19">
                  <c:v>1186709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785-4536-8012-6AF4FB7057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15642816"/>
        <c:axId val="847805952"/>
      </c:barChart>
      <c:catAx>
        <c:axId val="815642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47805952"/>
        <c:crosses val="autoZero"/>
        <c:auto val="1"/>
        <c:lblAlgn val="ctr"/>
        <c:lblOffset val="100"/>
        <c:noMultiLvlLbl val="0"/>
      </c:catAx>
      <c:valAx>
        <c:axId val="847805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15642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543830413762625"/>
          <c:y val="0.14313553059235076"/>
          <c:w val="0.87629427319939168"/>
          <c:h val="0.76733908902399595"/>
        </c:manualLayout>
      </c:layout>
      <c:lineChart>
        <c:grouping val="standard"/>
        <c:varyColors val="0"/>
        <c:ser>
          <c:idx val="0"/>
          <c:order val="0"/>
          <c:tx>
            <c:strRef>
              <c:f>'[Apuracao_ContratosAtivos_2023 - Com gráficos.xlsx]Empréstimo'!$A$92</c:f>
              <c:strCache>
                <c:ptCount val="1"/>
                <c:pt idx="0">
                  <c:v>Total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2.0065210353711741E-3"/>
                  <c:y val="4.24505483018565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766-46A1-B115-90E6C8372271}"/>
                </c:ext>
              </c:extLst>
            </c:dLbl>
            <c:dLbl>
              <c:idx val="1"/>
              <c:layout>
                <c:manualLayout>
                  <c:x val="-4.8156504848908176E-2"/>
                  <c:y val="-5.40279705659993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766-46A1-B115-90E6C8372271}"/>
                </c:ext>
              </c:extLst>
            </c:dLbl>
            <c:dLbl>
              <c:idx val="2"/>
              <c:layout>
                <c:manualLayout>
                  <c:x val="-8.0260841414846965E-3"/>
                  <c:y val="7.71828150942845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766-46A1-B115-90E6C8372271}"/>
                </c:ext>
              </c:extLst>
            </c:dLbl>
            <c:dLbl>
              <c:idx val="3"/>
              <c:layout>
                <c:manualLayout>
                  <c:x val="4.6918320652918309E-3"/>
                  <c:y val="1.78790283622930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766-46A1-B115-90E6C8372271}"/>
                </c:ext>
              </c:extLst>
            </c:dLbl>
            <c:dLbl>
              <c:idx val="4"/>
              <c:layout>
                <c:manualLayout>
                  <c:x val="-1.3366826364438795E-2"/>
                  <c:y val="-4.77263466890412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766-46A1-B115-90E6C8372271}"/>
                </c:ext>
              </c:extLst>
            </c:dLbl>
            <c:dLbl>
              <c:idx val="5"/>
              <c:layout>
                <c:manualLayout>
                  <c:x val="2.0065210353711668E-2"/>
                  <c:y val="-3.5375048262637566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766-46A1-B115-90E6C8372271}"/>
                </c:ext>
              </c:extLst>
            </c:dLbl>
            <c:dLbl>
              <c:idx val="6"/>
              <c:layout>
                <c:manualLayout>
                  <c:x val="-8.828692555633158E-2"/>
                  <c:y val="6.94645335848561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766-46A1-B115-90E6C8372271}"/>
                </c:ext>
              </c:extLst>
            </c:dLbl>
            <c:dLbl>
              <c:idx val="7"/>
              <c:layout>
                <c:manualLayout>
                  <c:x val="-3.0097815530567611E-2"/>
                  <c:y val="5.01688298112848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766-46A1-B115-90E6C8372271}"/>
                </c:ext>
              </c:extLst>
            </c:dLbl>
            <c:dLbl>
              <c:idx val="8"/>
              <c:layout>
                <c:manualLayout>
                  <c:x val="3.6551034248803976E-3"/>
                  <c:y val="-6.93529320198716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766-46A1-B115-90E6C8372271}"/>
                </c:ext>
              </c:extLst>
            </c:dLbl>
            <c:dLbl>
              <c:idx val="9"/>
              <c:layout>
                <c:manualLayout>
                  <c:x val="-3.0195794165732707E-2"/>
                  <c:y val="0.1119150818867126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766-46A1-B115-90E6C837227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'[Apuracao_ContratosAtivos_2023 - Com gráficos.xlsx]Empréstimo'!$B$91:$K$91</c:f>
              <c:strCache>
                <c:ptCount val="10"/>
                <c:pt idx="0">
                  <c:v>jan/2023</c:v>
                </c:pt>
                <c:pt idx="1">
                  <c:v>fev/2023</c:v>
                </c:pt>
                <c:pt idx="2">
                  <c:v>mar/2023</c:v>
                </c:pt>
                <c:pt idx="3">
                  <c:v>abr/2023</c:v>
                </c:pt>
                <c:pt idx="4">
                  <c:v>mai/2023</c:v>
                </c:pt>
                <c:pt idx="5">
                  <c:v>jun/2023</c:v>
                </c:pt>
                <c:pt idx="6">
                  <c:v>jul/2023</c:v>
                </c:pt>
                <c:pt idx="7">
                  <c:v>ago/2023</c:v>
                </c:pt>
                <c:pt idx="8">
                  <c:v>set/2023</c:v>
                </c:pt>
                <c:pt idx="9">
                  <c:v>out/2023</c:v>
                </c:pt>
              </c:strCache>
            </c:strRef>
          </c:cat>
          <c:val>
            <c:numRef>
              <c:f>'[Apuracao_ContratosAtivos_2023 - Com gráficos.xlsx]Empréstimo'!$B$92:$K$92</c:f>
              <c:numCache>
                <c:formatCode>#,##0</c:formatCode>
                <c:ptCount val="10"/>
                <c:pt idx="0">
                  <c:v>46390393</c:v>
                </c:pt>
                <c:pt idx="1">
                  <c:v>47097456</c:v>
                </c:pt>
                <c:pt idx="2">
                  <c:v>47131820</c:v>
                </c:pt>
                <c:pt idx="3">
                  <c:v>47275686</c:v>
                </c:pt>
                <c:pt idx="4">
                  <c:v>47439478</c:v>
                </c:pt>
                <c:pt idx="5">
                  <c:v>47319392</c:v>
                </c:pt>
                <c:pt idx="6">
                  <c:v>47179005</c:v>
                </c:pt>
                <c:pt idx="7">
                  <c:v>47029255</c:v>
                </c:pt>
                <c:pt idx="8">
                  <c:v>47144647</c:v>
                </c:pt>
                <c:pt idx="9">
                  <c:v>47118411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9766-46A1-B115-90E6C83722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33763680"/>
        <c:axId val="721214832"/>
      </c:lineChart>
      <c:catAx>
        <c:axId val="833763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21214832"/>
        <c:crosses val="autoZero"/>
        <c:auto val="1"/>
        <c:lblAlgn val="ctr"/>
        <c:lblOffset val="100"/>
        <c:noMultiLvlLbl val="0"/>
      </c:catAx>
      <c:valAx>
        <c:axId val="721214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337636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'[Apuracao_ContratosAtivos_2023 - Com gráficos.xlsx]RMC'!$B$1</c:f>
              <c:strCache>
                <c:ptCount val="1"/>
                <c:pt idx="0">
                  <c:v>jan/2023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gráficos.xlsx]RMC'!$A$2:$A$16</c:f>
              <c:strCache>
                <c:ptCount val="15"/>
                <c:pt idx="0">
                  <c:v>318 - BANCO BMG S. 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104 - CAIXA ECONOMICA FEDERAL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739 - BANCO CETELEM S.A.*</c:v>
                </c:pt>
                <c:pt idx="7">
                  <c:v>707 - BANCO DAYCOVAL S. A.</c:v>
                </c:pt>
                <c:pt idx="8">
                  <c:v>934 - AGIBANK FINANCEIRA S/A CREDITO, FINANCIAMENTO E INVESTI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903 - BANCO INTER S/A</c:v>
                </c:pt>
                <c:pt idx="12">
                  <c:v>001 - BANCO DO BRASIL S/A</c:v>
                </c:pt>
                <c:pt idx="13">
                  <c:v>752 - CETELEM-BNP *	</c:v>
                </c:pt>
                <c:pt idx="14">
                  <c:v>000 - Outras</c:v>
                </c:pt>
              </c:strCache>
            </c:strRef>
          </c:cat>
          <c:val>
            <c:numRef>
              <c:f>'[Apuracao_ContratosAtivos_2023 - Com gráficos.xlsx]RMC'!$B$2:$B$16</c:f>
              <c:numCache>
                <c:formatCode>#,##0</c:formatCode>
                <c:ptCount val="15"/>
                <c:pt idx="0">
                  <c:v>4387136</c:v>
                </c:pt>
                <c:pt idx="1">
                  <c:v>1332333</c:v>
                </c:pt>
                <c:pt idx="2">
                  <c:v>1156772</c:v>
                </c:pt>
                <c:pt idx="3">
                  <c:v>937530</c:v>
                </c:pt>
                <c:pt idx="4">
                  <c:v>554359</c:v>
                </c:pt>
                <c:pt idx="5">
                  <c:v>391533</c:v>
                </c:pt>
                <c:pt idx="6">
                  <c:v>367320</c:v>
                </c:pt>
                <c:pt idx="7">
                  <c:v>363400</c:v>
                </c:pt>
                <c:pt idx="8">
                  <c:v>327784</c:v>
                </c:pt>
                <c:pt idx="9">
                  <c:v>205556</c:v>
                </c:pt>
                <c:pt idx="10">
                  <c:v>51359</c:v>
                </c:pt>
                <c:pt idx="11">
                  <c:v>47779</c:v>
                </c:pt>
                <c:pt idx="12">
                  <c:v>38935</c:v>
                </c:pt>
                <c:pt idx="14">
                  <c:v>19327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2A-4AF8-9DC5-29C352FDB3CA}"/>
            </c:ext>
          </c:extLst>
        </c:ser>
        <c:ser>
          <c:idx val="1"/>
          <c:order val="1"/>
          <c:tx>
            <c:strRef>
              <c:f>'[Apuracao_ContratosAtivos_2023 - Com gráficos.xlsx]RMC'!$C$1</c:f>
              <c:strCache>
                <c:ptCount val="1"/>
                <c:pt idx="0">
                  <c:v>fev/2023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gráficos.xlsx]RMC'!$A$2:$A$16</c:f>
              <c:strCache>
                <c:ptCount val="15"/>
                <c:pt idx="0">
                  <c:v>318 - BANCO BMG S. 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104 - CAIXA ECONOMICA FEDERAL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739 - BANCO CETELEM S.A.*</c:v>
                </c:pt>
                <c:pt idx="7">
                  <c:v>707 - BANCO DAYCOVAL S. A.</c:v>
                </c:pt>
                <c:pt idx="8">
                  <c:v>934 - AGIBANK FINANCEIRA S/A CREDITO, FINANCIAMENTO E INVESTI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903 - BANCO INTER S/A</c:v>
                </c:pt>
                <c:pt idx="12">
                  <c:v>001 - BANCO DO BRASIL S/A</c:v>
                </c:pt>
                <c:pt idx="13">
                  <c:v>752 - CETELEM-BNP *	</c:v>
                </c:pt>
                <c:pt idx="14">
                  <c:v>000 - Outras</c:v>
                </c:pt>
              </c:strCache>
            </c:strRef>
          </c:cat>
          <c:val>
            <c:numRef>
              <c:f>'[Apuracao_ContratosAtivos_2023 - Com gráficos.xlsx]RMC'!$C$2:$C$16</c:f>
              <c:numCache>
                <c:formatCode>#,##0</c:formatCode>
                <c:ptCount val="15"/>
                <c:pt idx="0">
                  <c:v>4400648</c:v>
                </c:pt>
                <c:pt idx="1">
                  <c:v>1371049</c:v>
                </c:pt>
                <c:pt idx="2">
                  <c:v>1174845</c:v>
                </c:pt>
                <c:pt idx="3">
                  <c:v>938200</c:v>
                </c:pt>
                <c:pt idx="4">
                  <c:v>555523</c:v>
                </c:pt>
                <c:pt idx="5">
                  <c:v>396998</c:v>
                </c:pt>
                <c:pt idx="6">
                  <c:v>330730</c:v>
                </c:pt>
                <c:pt idx="7">
                  <c:v>376879</c:v>
                </c:pt>
                <c:pt idx="8">
                  <c:v>333916</c:v>
                </c:pt>
                <c:pt idx="9">
                  <c:v>205080</c:v>
                </c:pt>
                <c:pt idx="10">
                  <c:v>62637</c:v>
                </c:pt>
                <c:pt idx="11">
                  <c:v>47641</c:v>
                </c:pt>
                <c:pt idx="12">
                  <c:v>38927</c:v>
                </c:pt>
                <c:pt idx="14">
                  <c:v>19330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B2A-4AF8-9DC5-29C352FDB3CA}"/>
            </c:ext>
          </c:extLst>
        </c:ser>
        <c:ser>
          <c:idx val="2"/>
          <c:order val="2"/>
          <c:tx>
            <c:strRef>
              <c:f>'[Apuracao_ContratosAtivos_2023 - Com gráficos.xlsx]RMC'!$D$1</c:f>
              <c:strCache>
                <c:ptCount val="1"/>
                <c:pt idx="0">
                  <c:v>mar/2023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gráficos.xlsx]RMC'!$A$2:$A$16</c:f>
              <c:strCache>
                <c:ptCount val="15"/>
                <c:pt idx="0">
                  <c:v>318 - BANCO BMG S. 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104 - CAIXA ECONOMICA FEDERAL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739 - BANCO CETELEM S.A.*</c:v>
                </c:pt>
                <c:pt idx="7">
                  <c:v>707 - BANCO DAYCOVAL S. A.</c:v>
                </c:pt>
                <c:pt idx="8">
                  <c:v>934 - AGIBANK FINANCEIRA S/A CREDITO, FINANCIAMENTO E INVESTI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903 - BANCO INTER S/A</c:v>
                </c:pt>
                <c:pt idx="12">
                  <c:v>001 - BANCO DO BRASIL S/A</c:v>
                </c:pt>
                <c:pt idx="13">
                  <c:v>752 - CETELEM-BNP *	</c:v>
                </c:pt>
                <c:pt idx="14">
                  <c:v>000 - Outras</c:v>
                </c:pt>
              </c:strCache>
            </c:strRef>
          </c:cat>
          <c:val>
            <c:numRef>
              <c:f>'[Apuracao_ContratosAtivos_2023 - Com gráficos.xlsx]RMC'!$D$2:$D$16</c:f>
              <c:numCache>
                <c:formatCode>#,##0</c:formatCode>
                <c:ptCount val="15"/>
                <c:pt idx="0">
                  <c:v>4405129</c:v>
                </c:pt>
                <c:pt idx="1">
                  <c:v>1384427</c:v>
                </c:pt>
                <c:pt idx="2">
                  <c:v>1174006</c:v>
                </c:pt>
                <c:pt idx="3">
                  <c:v>938464</c:v>
                </c:pt>
                <c:pt idx="4">
                  <c:v>559796</c:v>
                </c:pt>
                <c:pt idx="5">
                  <c:v>399206</c:v>
                </c:pt>
                <c:pt idx="6">
                  <c:v>295658</c:v>
                </c:pt>
                <c:pt idx="7">
                  <c:v>384561</c:v>
                </c:pt>
                <c:pt idx="8">
                  <c:v>338707</c:v>
                </c:pt>
                <c:pt idx="9">
                  <c:v>204128</c:v>
                </c:pt>
                <c:pt idx="10">
                  <c:v>67190</c:v>
                </c:pt>
                <c:pt idx="11">
                  <c:v>47484</c:v>
                </c:pt>
                <c:pt idx="12">
                  <c:v>38922</c:v>
                </c:pt>
                <c:pt idx="14">
                  <c:v>19336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B2A-4AF8-9DC5-29C352FDB3CA}"/>
            </c:ext>
          </c:extLst>
        </c:ser>
        <c:ser>
          <c:idx val="3"/>
          <c:order val="3"/>
          <c:tx>
            <c:strRef>
              <c:f>'[Apuracao_ContratosAtivos_2023 - Com gráficos.xlsx]RMC'!$E$1</c:f>
              <c:strCache>
                <c:ptCount val="1"/>
                <c:pt idx="0">
                  <c:v>abr/2023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gráficos.xlsx]RMC'!$A$2:$A$16</c:f>
              <c:strCache>
                <c:ptCount val="15"/>
                <c:pt idx="0">
                  <c:v>318 - BANCO BMG S. 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104 - CAIXA ECONOMICA FEDERAL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739 - BANCO CETELEM S.A.*</c:v>
                </c:pt>
                <c:pt idx="7">
                  <c:v>707 - BANCO DAYCOVAL S. A.</c:v>
                </c:pt>
                <c:pt idx="8">
                  <c:v>934 - AGIBANK FINANCEIRA S/A CREDITO, FINANCIAMENTO E INVESTI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903 - BANCO INTER S/A</c:v>
                </c:pt>
                <c:pt idx="12">
                  <c:v>001 - BANCO DO BRASIL S/A</c:v>
                </c:pt>
                <c:pt idx="13">
                  <c:v>752 - CETELEM-BNP *	</c:v>
                </c:pt>
                <c:pt idx="14">
                  <c:v>000 - Outras</c:v>
                </c:pt>
              </c:strCache>
            </c:strRef>
          </c:cat>
          <c:val>
            <c:numRef>
              <c:f>'[Apuracao_ContratosAtivos_2023 - Com gráficos.xlsx]RMC'!$E$2:$E$16</c:f>
              <c:numCache>
                <c:formatCode>#,##0</c:formatCode>
                <c:ptCount val="15"/>
                <c:pt idx="0">
                  <c:v>4484432</c:v>
                </c:pt>
                <c:pt idx="1">
                  <c:v>1421059</c:v>
                </c:pt>
                <c:pt idx="2">
                  <c:v>1183670</c:v>
                </c:pt>
                <c:pt idx="3">
                  <c:v>944396</c:v>
                </c:pt>
                <c:pt idx="4">
                  <c:v>567320</c:v>
                </c:pt>
                <c:pt idx="5">
                  <c:v>406035</c:v>
                </c:pt>
                <c:pt idx="6">
                  <c:v>295834</c:v>
                </c:pt>
                <c:pt idx="7">
                  <c:v>389697</c:v>
                </c:pt>
                <c:pt idx="8">
                  <c:v>345595</c:v>
                </c:pt>
                <c:pt idx="9">
                  <c:v>203570</c:v>
                </c:pt>
                <c:pt idx="10">
                  <c:v>73230</c:v>
                </c:pt>
                <c:pt idx="11">
                  <c:v>48352</c:v>
                </c:pt>
                <c:pt idx="12">
                  <c:v>39309</c:v>
                </c:pt>
                <c:pt idx="14">
                  <c:v>19338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B2A-4AF8-9DC5-29C352FDB3CA}"/>
            </c:ext>
          </c:extLst>
        </c:ser>
        <c:ser>
          <c:idx val="4"/>
          <c:order val="4"/>
          <c:tx>
            <c:strRef>
              <c:f>'[Apuracao_ContratosAtivos_2023 - Com gráficos.xlsx]RMC'!$F$1</c:f>
              <c:strCache>
                <c:ptCount val="1"/>
                <c:pt idx="0">
                  <c:v>mai/2023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gráficos.xlsx]RMC'!$A$2:$A$16</c:f>
              <c:strCache>
                <c:ptCount val="15"/>
                <c:pt idx="0">
                  <c:v>318 - BANCO BMG S. 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104 - CAIXA ECONOMICA FEDERAL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739 - BANCO CETELEM S.A.*</c:v>
                </c:pt>
                <c:pt idx="7">
                  <c:v>707 - BANCO DAYCOVAL S. A.</c:v>
                </c:pt>
                <c:pt idx="8">
                  <c:v>934 - AGIBANK FINANCEIRA S/A CREDITO, FINANCIAMENTO E INVESTI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903 - BANCO INTER S/A</c:v>
                </c:pt>
                <c:pt idx="12">
                  <c:v>001 - BANCO DO BRASIL S/A</c:v>
                </c:pt>
                <c:pt idx="13">
                  <c:v>752 - CETELEM-BNP *	</c:v>
                </c:pt>
                <c:pt idx="14">
                  <c:v>000 - Outras</c:v>
                </c:pt>
              </c:strCache>
            </c:strRef>
          </c:cat>
          <c:val>
            <c:numRef>
              <c:f>'[Apuracao_ContratosAtivos_2023 - Com gráficos.xlsx]RMC'!$F$2:$F$16</c:f>
              <c:numCache>
                <c:formatCode>#,##0</c:formatCode>
                <c:ptCount val="15"/>
                <c:pt idx="0">
                  <c:v>4444690</c:v>
                </c:pt>
                <c:pt idx="1">
                  <c:v>1433764</c:v>
                </c:pt>
                <c:pt idx="2">
                  <c:v>1182998</c:v>
                </c:pt>
                <c:pt idx="3">
                  <c:v>944263</c:v>
                </c:pt>
                <c:pt idx="4">
                  <c:v>572192</c:v>
                </c:pt>
                <c:pt idx="5">
                  <c:v>410745</c:v>
                </c:pt>
                <c:pt idx="6">
                  <c:v>0</c:v>
                </c:pt>
                <c:pt idx="7">
                  <c:v>391759</c:v>
                </c:pt>
                <c:pt idx="8">
                  <c:v>348648</c:v>
                </c:pt>
                <c:pt idx="9">
                  <c:v>202146</c:v>
                </c:pt>
                <c:pt idx="10">
                  <c:v>78005</c:v>
                </c:pt>
                <c:pt idx="11">
                  <c:v>48194</c:v>
                </c:pt>
                <c:pt idx="12">
                  <c:v>39308</c:v>
                </c:pt>
                <c:pt idx="13">
                  <c:v>274366</c:v>
                </c:pt>
                <c:pt idx="14">
                  <c:v>24858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B2A-4AF8-9DC5-29C352FDB3CA}"/>
            </c:ext>
          </c:extLst>
        </c:ser>
        <c:ser>
          <c:idx val="5"/>
          <c:order val="5"/>
          <c:tx>
            <c:strRef>
              <c:f>'[Apuracao_ContratosAtivos_2023 - Com gráficos.xlsx]RMC'!$G$1</c:f>
              <c:strCache>
                <c:ptCount val="1"/>
                <c:pt idx="0">
                  <c:v>jun/2023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gráficos.xlsx]RMC'!$A$2:$A$16</c:f>
              <c:strCache>
                <c:ptCount val="15"/>
                <c:pt idx="0">
                  <c:v>318 - BANCO BMG S. 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104 - CAIXA ECONOMICA FEDERAL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739 - BANCO CETELEM S.A.*</c:v>
                </c:pt>
                <c:pt idx="7">
                  <c:v>707 - BANCO DAYCOVAL S. A.</c:v>
                </c:pt>
                <c:pt idx="8">
                  <c:v>934 - AGIBANK FINANCEIRA S/A CREDITO, FINANCIAMENTO E INVESTI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903 - BANCO INTER S/A</c:v>
                </c:pt>
                <c:pt idx="12">
                  <c:v>001 - BANCO DO BRASIL S/A</c:v>
                </c:pt>
                <c:pt idx="13">
                  <c:v>752 - CETELEM-BNP *	</c:v>
                </c:pt>
                <c:pt idx="14">
                  <c:v>000 - Outras</c:v>
                </c:pt>
              </c:strCache>
            </c:strRef>
          </c:cat>
          <c:val>
            <c:numRef>
              <c:f>'[Apuracao_ContratosAtivos_2023 - Com gráficos.xlsx]RMC'!$G$2:$G$16</c:f>
              <c:numCache>
                <c:formatCode>#,##0</c:formatCode>
                <c:ptCount val="15"/>
                <c:pt idx="0">
                  <c:v>4425111</c:v>
                </c:pt>
                <c:pt idx="1">
                  <c:v>1443671</c:v>
                </c:pt>
                <c:pt idx="2">
                  <c:v>1178113</c:v>
                </c:pt>
                <c:pt idx="3">
                  <c:v>944132</c:v>
                </c:pt>
                <c:pt idx="4">
                  <c:v>574855</c:v>
                </c:pt>
                <c:pt idx="5">
                  <c:v>415053</c:v>
                </c:pt>
                <c:pt idx="6">
                  <c:v>0</c:v>
                </c:pt>
                <c:pt idx="7">
                  <c:v>393387</c:v>
                </c:pt>
                <c:pt idx="8">
                  <c:v>349903</c:v>
                </c:pt>
                <c:pt idx="9">
                  <c:v>200898</c:v>
                </c:pt>
                <c:pt idx="10">
                  <c:v>80861</c:v>
                </c:pt>
                <c:pt idx="11">
                  <c:v>48084</c:v>
                </c:pt>
                <c:pt idx="12">
                  <c:v>39307</c:v>
                </c:pt>
                <c:pt idx="13">
                  <c:v>264474</c:v>
                </c:pt>
                <c:pt idx="14">
                  <c:v>29168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B2A-4AF8-9DC5-29C352FDB3CA}"/>
            </c:ext>
          </c:extLst>
        </c:ser>
        <c:ser>
          <c:idx val="6"/>
          <c:order val="6"/>
          <c:tx>
            <c:strRef>
              <c:f>'[Apuracao_ContratosAtivos_2023 - Com gráficos.xlsx]RMC'!$H$1</c:f>
              <c:strCache>
                <c:ptCount val="1"/>
                <c:pt idx="0">
                  <c:v>jul/2023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gráficos.xlsx]RMC'!$A$2:$A$16</c:f>
              <c:strCache>
                <c:ptCount val="15"/>
                <c:pt idx="0">
                  <c:v>318 - BANCO BMG S. 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104 - CAIXA ECONOMICA FEDERAL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739 - BANCO CETELEM S.A.*</c:v>
                </c:pt>
                <c:pt idx="7">
                  <c:v>707 - BANCO DAYCOVAL S. A.</c:v>
                </c:pt>
                <c:pt idx="8">
                  <c:v>934 - AGIBANK FINANCEIRA S/A CREDITO, FINANCIAMENTO E INVESTI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903 - BANCO INTER S/A</c:v>
                </c:pt>
                <c:pt idx="12">
                  <c:v>001 - BANCO DO BRASIL S/A</c:v>
                </c:pt>
                <c:pt idx="13">
                  <c:v>752 - CETELEM-BNP *	</c:v>
                </c:pt>
                <c:pt idx="14">
                  <c:v>000 - Outras</c:v>
                </c:pt>
              </c:strCache>
            </c:strRef>
          </c:cat>
          <c:val>
            <c:numRef>
              <c:f>'[Apuracao_ContratosAtivos_2023 - Com gráficos.xlsx]RMC'!$H$2:$H$16</c:f>
              <c:numCache>
                <c:formatCode>#,##0</c:formatCode>
                <c:ptCount val="15"/>
                <c:pt idx="0">
                  <c:v>4425930</c:v>
                </c:pt>
                <c:pt idx="1">
                  <c:v>1454512</c:v>
                </c:pt>
                <c:pt idx="2">
                  <c:v>1178662</c:v>
                </c:pt>
                <c:pt idx="3">
                  <c:v>943999</c:v>
                </c:pt>
                <c:pt idx="4">
                  <c:v>575525</c:v>
                </c:pt>
                <c:pt idx="5">
                  <c:v>419829</c:v>
                </c:pt>
                <c:pt idx="6">
                  <c:v>0</c:v>
                </c:pt>
                <c:pt idx="7">
                  <c:v>395354</c:v>
                </c:pt>
                <c:pt idx="8">
                  <c:v>351019</c:v>
                </c:pt>
                <c:pt idx="9">
                  <c:v>187992</c:v>
                </c:pt>
                <c:pt idx="10">
                  <c:v>84571</c:v>
                </c:pt>
                <c:pt idx="11">
                  <c:v>47999</c:v>
                </c:pt>
                <c:pt idx="12">
                  <c:v>39307</c:v>
                </c:pt>
                <c:pt idx="13">
                  <c:v>250017</c:v>
                </c:pt>
                <c:pt idx="14">
                  <c:v>34393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B2A-4AF8-9DC5-29C352FDB3CA}"/>
            </c:ext>
          </c:extLst>
        </c:ser>
        <c:ser>
          <c:idx val="7"/>
          <c:order val="7"/>
          <c:tx>
            <c:strRef>
              <c:f>'[Apuracao_ContratosAtivos_2023 - Com gráficos.xlsx]RMC'!$I$1</c:f>
              <c:strCache>
                <c:ptCount val="1"/>
                <c:pt idx="0">
                  <c:v>ago/2023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gráficos.xlsx]RMC'!$A$2:$A$16</c:f>
              <c:strCache>
                <c:ptCount val="15"/>
                <c:pt idx="0">
                  <c:v>318 - BANCO BMG S. 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104 - CAIXA ECONOMICA FEDERAL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739 - BANCO CETELEM S.A.*</c:v>
                </c:pt>
                <c:pt idx="7">
                  <c:v>707 - BANCO DAYCOVAL S. A.</c:v>
                </c:pt>
                <c:pt idx="8">
                  <c:v>934 - AGIBANK FINANCEIRA S/A CREDITO, FINANCIAMENTO E INVESTI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903 - BANCO INTER S/A</c:v>
                </c:pt>
                <c:pt idx="12">
                  <c:v>001 - BANCO DO BRASIL S/A</c:v>
                </c:pt>
                <c:pt idx="13">
                  <c:v>752 - CETELEM-BNP *	</c:v>
                </c:pt>
                <c:pt idx="14">
                  <c:v>000 - Outras</c:v>
                </c:pt>
              </c:strCache>
            </c:strRef>
          </c:cat>
          <c:val>
            <c:numRef>
              <c:f>'[Apuracao_ContratosAtivos_2023 - Com gráficos.xlsx]RMC'!$I$2:$I$16</c:f>
              <c:numCache>
                <c:formatCode>#,##0</c:formatCode>
                <c:ptCount val="15"/>
                <c:pt idx="0">
                  <c:v>4425139</c:v>
                </c:pt>
                <c:pt idx="1">
                  <c:v>1466583</c:v>
                </c:pt>
                <c:pt idx="2">
                  <c:v>1176596</c:v>
                </c:pt>
                <c:pt idx="3">
                  <c:v>943936</c:v>
                </c:pt>
                <c:pt idx="4">
                  <c:v>578411</c:v>
                </c:pt>
                <c:pt idx="5">
                  <c:v>425210</c:v>
                </c:pt>
                <c:pt idx="6">
                  <c:v>0</c:v>
                </c:pt>
                <c:pt idx="7">
                  <c:v>397628</c:v>
                </c:pt>
                <c:pt idx="8">
                  <c:v>352124</c:v>
                </c:pt>
                <c:pt idx="9">
                  <c:v>179416</c:v>
                </c:pt>
                <c:pt idx="10">
                  <c:v>88859</c:v>
                </c:pt>
                <c:pt idx="11">
                  <c:v>47907</c:v>
                </c:pt>
                <c:pt idx="12">
                  <c:v>39306</c:v>
                </c:pt>
                <c:pt idx="13">
                  <c:v>219863</c:v>
                </c:pt>
                <c:pt idx="14">
                  <c:v>40841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B2A-4AF8-9DC5-29C352FDB3CA}"/>
            </c:ext>
          </c:extLst>
        </c:ser>
        <c:ser>
          <c:idx val="8"/>
          <c:order val="8"/>
          <c:tx>
            <c:strRef>
              <c:f>'[Apuracao_ContratosAtivos_2023 - Com gráficos.xlsx]RMC'!$J$1</c:f>
              <c:strCache>
                <c:ptCount val="1"/>
                <c:pt idx="0">
                  <c:v>set/2023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gráficos.xlsx]RMC'!$A$2:$A$16</c:f>
              <c:strCache>
                <c:ptCount val="15"/>
                <c:pt idx="0">
                  <c:v>318 - BANCO BMG S. 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104 - CAIXA ECONOMICA FEDERAL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739 - BANCO CETELEM S.A.*</c:v>
                </c:pt>
                <c:pt idx="7">
                  <c:v>707 - BANCO DAYCOVAL S. A.</c:v>
                </c:pt>
                <c:pt idx="8">
                  <c:v>934 - AGIBANK FINANCEIRA S/A CREDITO, FINANCIAMENTO E INVESTI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903 - BANCO INTER S/A</c:v>
                </c:pt>
                <c:pt idx="12">
                  <c:v>001 - BANCO DO BRASIL S/A</c:v>
                </c:pt>
                <c:pt idx="13">
                  <c:v>752 - CETELEM-BNP *	</c:v>
                </c:pt>
                <c:pt idx="14">
                  <c:v>000 - Outras</c:v>
                </c:pt>
              </c:strCache>
            </c:strRef>
          </c:cat>
          <c:val>
            <c:numRef>
              <c:f>'[Apuracao_ContratosAtivos_2023 - Com gráficos.xlsx]RMC'!$J$2:$J$16</c:f>
              <c:numCache>
                <c:formatCode>#,##0</c:formatCode>
                <c:ptCount val="15"/>
                <c:pt idx="0">
                  <c:v>4359493</c:v>
                </c:pt>
                <c:pt idx="1">
                  <c:v>1477045</c:v>
                </c:pt>
                <c:pt idx="2">
                  <c:v>1031895</c:v>
                </c:pt>
                <c:pt idx="3">
                  <c:v>936976</c:v>
                </c:pt>
                <c:pt idx="4">
                  <c:v>573009</c:v>
                </c:pt>
                <c:pt idx="5">
                  <c:v>429696</c:v>
                </c:pt>
                <c:pt idx="6">
                  <c:v>0</c:v>
                </c:pt>
                <c:pt idx="7">
                  <c:v>394974</c:v>
                </c:pt>
                <c:pt idx="8">
                  <c:v>350916</c:v>
                </c:pt>
                <c:pt idx="9">
                  <c:v>178415</c:v>
                </c:pt>
                <c:pt idx="10">
                  <c:v>92380</c:v>
                </c:pt>
                <c:pt idx="11">
                  <c:v>46677</c:v>
                </c:pt>
                <c:pt idx="12">
                  <c:v>38865</c:v>
                </c:pt>
                <c:pt idx="13">
                  <c:v>205253</c:v>
                </c:pt>
                <c:pt idx="14">
                  <c:v>49455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B2A-4AF8-9DC5-29C352FDB3CA}"/>
            </c:ext>
          </c:extLst>
        </c:ser>
        <c:ser>
          <c:idx val="9"/>
          <c:order val="9"/>
          <c:tx>
            <c:strRef>
              <c:f>'[Apuracao_ContratosAtivos_2023 - Com gráficos.xlsx]RMC'!$K$1</c:f>
              <c:strCache>
                <c:ptCount val="1"/>
                <c:pt idx="0">
                  <c:v>out/2023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gráficos.xlsx]RMC'!$A$2:$A$16</c:f>
              <c:strCache>
                <c:ptCount val="15"/>
                <c:pt idx="0">
                  <c:v>318 - BANCO BMG S. A.</c:v>
                </c:pt>
                <c:pt idx="1">
                  <c:v>623 - BANCO PAN S/A</c:v>
                </c:pt>
                <c:pt idx="2">
                  <c:v>237 - BANCO BRADESCO S/A</c:v>
                </c:pt>
                <c:pt idx="3">
                  <c:v>104 - CAIXA ECONOMICA FEDERAL</c:v>
                </c:pt>
                <c:pt idx="4">
                  <c:v>389 - BANCO MERCANTIL DO BRASIL S/A</c:v>
                </c:pt>
                <c:pt idx="5">
                  <c:v>033 - BANCO SANTANDER (BRASIL) S/A</c:v>
                </c:pt>
                <c:pt idx="6">
                  <c:v>739 - BANCO CETELEM S.A.*</c:v>
                </c:pt>
                <c:pt idx="7">
                  <c:v>707 - BANCO DAYCOVAL S. A.</c:v>
                </c:pt>
                <c:pt idx="8">
                  <c:v>934 - AGIBANK FINANCEIRA S/A CREDITO, FINANCIAMENTO E INVESTI</c:v>
                </c:pt>
                <c:pt idx="9">
                  <c:v>041 - BANCO DO ESTADO DO RIO GRANDE DO SUL S/A</c:v>
                </c:pt>
                <c:pt idx="10">
                  <c:v>935 - FACTA FINANCEIRA S A</c:v>
                </c:pt>
                <c:pt idx="11">
                  <c:v>903 - BANCO INTER S/A</c:v>
                </c:pt>
                <c:pt idx="12">
                  <c:v>001 - BANCO DO BRASIL S/A</c:v>
                </c:pt>
                <c:pt idx="13">
                  <c:v>752 - CETELEM-BNP *	</c:v>
                </c:pt>
                <c:pt idx="14">
                  <c:v>000 - Outras</c:v>
                </c:pt>
              </c:strCache>
            </c:strRef>
          </c:cat>
          <c:val>
            <c:numRef>
              <c:f>'[Apuracao_ContratosAtivos_2023 - Com gráficos.xlsx]RMC'!$K$2:$K$16</c:f>
              <c:numCache>
                <c:formatCode>#,##0</c:formatCode>
                <c:ptCount val="15"/>
                <c:pt idx="0">
                  <c:v>4278417</c:v>
                </c:pt>
                <c:pt idx="1">
                  <c:v>1502402</c:v>
                </c:pt>
                <c:pt idx="2">
                  <c:v>864317</c:v>
                </c:pt>
                <c:pt idx="3">
                  <c:v>936547</c:v>
                </c:pt>
                <c:pt idx="4">
                  <c:v>572885</c:v>
                </c:pt>
                <c:pt idx="5">
                  <c:v>440991</c:v>
                </c:pt>
                <c:pt idx="6">
                  <c:v>0</c:v>
                </c:pt>
                <c:pt idx="7">
                  <c:v>395645</c:v>
                </c:pt>
                <c:pt idx="8">
                  <c:v>351489</c:v>
                </c:pt>
                <c:pt idx="9">
                  <c:v>177838</c:v>
                </c:pt>
                <c:pt idx="10">
                  <c:v>96237</c:v>
                </c:pt>
                <c:pt idx="11">
                  <c:v>46566</c:v>
                </c:pt>
                <c:pt idx="12">
                  <c:v>38854</c:v>
                </c:pt>
                <c:pt idx="13">
                  <c:v>204903</c:v>
                </c:pt>
                <c:pt idx="14">
                  <c:v>61204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6B2A-4AF8-9DC5-29C352FDB3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8141552"/>
        <c:axId val="727645888"/>
      </c:barChart>
      <c:catAx>
        <c:axId val="83814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27645888"/>
        <c:crosses val="autoZero"/>
        <c:auto val="1"/>
        <c:lblAlgn val="ctr"/>
        <c:lblOffset val="100"/>
        <c:noMultiLvlLbl val="0"/>
      </c:catAx>
      <c:valAx>
        <c:axId val="727645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38141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8759647478349822E-2"/>
          <c:y val="0.86945727461712852"/>
          <c:w val="0.96248053596688787"/>
          <c:h val="0.129325100874407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'[Apuracao_ContratosAtivos_2023 - Com gráficos.xlsx]RMC'!$A$88</c:f>
              <c:strCache>
                <c:ptCount val="1"/>
                <c:pt idx="0">
                  <c:v>Total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1.3330382900697045E-2"/>
                  <c:y val="4.86250638218038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2C5-4D8B-8D6D-FCC84A7977CB}"/>
                </c:ext>
              </c:extLst>
            </c:dLbl>
            <c:dLbl>
              <c:idx val="1"/>
              <c:layout>
                <c:manualLayout>
                  <c:x val="-1.2118529909724587E-2"/>
                  <c:y val="-5.43456595655455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2C5-4D8B-8D6D-FCC84A7977CB}"/>
                </c:ext>
              </c:extLst>
            </c:dLbl>
            <c:dLbl>
              <c:idx val="2"/>
              <c:layout>
                <c:manualLayout>
                  <c:x val="2.6660765801394089E-2"/>
                  <c:y val="1.71617872312249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2C5-4D8B-8D6D-FCC84A7977CB}"/>
                </c:ext>
              </c:extLst>
            </c:dLbl>
            <c:dLbl>
              <c:idx val="3"/>
              <c:layout>
                <c:manualLayout>
                  <c:x val="2.4237059819448726E-3"/>
                  <c:y val="6.29265531811579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2C5-4D8B-8D6D-FCC84A7977CB}"/>
                </c:ext>
              </c:extLst>
            </c:dLbl>
            <c:dLbl>
              <c:idx val="4"/>
              <c:layout>
                <c:manualLayout>
                  <c:x val="8.4829709368072093E-3"/>
                  <c:y val="-4.86250638218038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2C5-4D8B-8D6D-FCC84A7977CB}"/>
                </c:ext>
              </c:extLst>
            </c:dLbl>
            <c:dLbl>
              <c:idx val="5"/>
              <c:layout>
                <c:manualLayout>
                  <c:x val="6.059264954862204E-3"/>
                  <c:y val="4.29044680780622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2C5-4D8B-8D6D-FCC84A7977CB}"/>
                </c:ext>
              </c:extLst>
            </c:dLbl>
            <c:dLbl>
              <c:idx val="6"/>
              <c:layout>
                <c:manualLayout>
                  <c:x val="7.2711179458347514E-3"/>
                  <c:y val="-4.57647659499330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2C5-4D8B-8D6D-FCC84A7977CB}"/>
                </c:ext>
              </c:extLst>
            </c:dLbl>
            <c:dLbl>
              <c:idx val="7"/>
              <c:layout>
                <c:manualLayout>
                  <c:x val="1.3330382900696956E-2"/>
                  <c:y val="-3.14632765905789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2C5-4D8B-8D6D-FCC84A7977CB}"/>
                </c:ext>
              </c:extLst>
            </c:dLbl>
            <c:dLbl>
              <c:idx val="8"/>
              <c:layout>
                <c:manualLayout>
                  <c:x val="8.4829709368072093E-3"/>
                  <c:y val="-2.28823829749664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B2C5-4D8B-8D6D-FCC84A7977CB}"/>
                </c:ext>
              </c:extLst>
            </c:dLbl>
            <c:dLbl>
              <c:idx val="9"/>
              <c:layout>
                <c:manualLayout>
                  <c:x val="-5.2109678611815896E-2"/>
                  <c:y val="4.29044680780621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2C5-4D8B-8D6D-FCC84A7977C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8000" rIns="38100" bIns="19050" anchor="ctr" anchorCtr="0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'[Apuracao_ContratosAtivos_2023 - Com gráficos.xlsx]RMC'!$B$87:$K$87</c:f>
              <c:strCache>
                <c:ptCount val="10"/>
                <c:pt idx="0">
                  <c:v>jan/2023</c:v>
                </c:pt>
                <c:pt idx="1">
                  <c:v>fev/2023</c:v>
                </c:pt>
                <c:pt idx="2">
                  <c:v>mar/2023</c:v>
                </c:pt>
                <c:pt idx="3">
                  <c:v>abr/2023</c:v>
                </c:pt>
                <c:pt idx="4">
                  <c:v>mai/2023</c:v>
                </c:pt>
                <c:pt idx="5">
                  <c:v>jun/2023</c:v>
                </c:pt>
                <c:pt idx="6">
                  <c:v>jul/2023</c:v>
                </c:pt>
                <c:pt idx="7">
                  <c:v>ago/2023</c:v>
                </c:pt>
                <c:pt idx="8">
                  <c:v>set/2023</c:v>
                </c:pt>
                <c:pt idx="9">
                  <c:v>out/2023</c:v>
                </c:pt>
              </c:strCache>
            </c:strRef>
          </c:cat>
          <c:val>
            <c:numRef>
              <c:f>'[Apuracao_ContratosAtivos_2023 - Com gráficos.xlsx]RMC'!$B$88:$K$88</c:f>
              <c:numCache>
                <c:formatCode>#,##0</c:formatCode>
                <c:ptCount val="10"/>
                <c:pt idx="0">
                  <c:v>10181123</c:v>
                </c:pt>
                <c:pt idx="1">
                  <c:v>10252403</c:v>
                </c:pt>
                <c:pt idx="2">
                  <c:v>10257014</c:v>
                </c:pt>
                <c:pt idx="3">
                  <c:v>10421837</c:v>
                </c:pt>
                <c:pt idx="4">
                  <c:v>10395936</c:v>
                </c:pt>
                <c:pt idx="5">
                  <c:v>10387017</c:v>
                </c:pt>
                <c:pt idx="6">
                  <c:v>10389109</c:v>
                </c:pt>
                <c:pt idx="7">
                  <c:v>10381819</c:v>
                </c:pt>
                <c:pt idx="8">
                  <c:v>10165049</c:v>
                </c:pt>
                <c:pt idx="9">
                  <c:v>9968295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2C5-4D8B-8D6D-FCC84A7977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15888080"/>
        <c:axId val="634285648"/>
      </c:lineChart>
      <c:catAx>
        <c:axId val="815888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34285648"/>
        <c:crosses val="autoZero"/>
        <c:auto val="1"/>
        <c:lblAlgn val="ctr"/>
        <c:lblOffset val="100"/>
        <c:noMultiLvlLbl val="0"/>
      </c:catAx>
      <c:valAx>
        <c:axId val="634285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15888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953294880302173E-2"/>
          <c:y val="4.2920235764647659E-2"/>
          <c:w val="0.91761242907657681"/>
          <c:h val="0.513613656670782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'[Apuracao_ContratosAtivos_2023 - Com gráficos.xlsx]RCC'!$B$1</c:f>
              <c:strCache>
                <c:ptCount val="1"/>
                <c:pt idx="0">
                  <c:v>jan/2023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254 - PARANA BANCO S. A.</c:v>
                </c:pt>
                <c:pt idx="9">
                  <c:v>329 - QI SOCIEDADE DE CREDITO S.A.</c:v>
                </c:pt>
                <c:pt idx="10">
                  <c:v>465 - CAPITAL CONSIG</c:v>
                </c:pt>
                <c:pt idx="11">
                  <c:v>903 - BANCO INTER S/A</c:v>
                </c:pt>
              </c:strCache>
            </c:strRef>
          </c:cat>
          <c:val>
            <c:numRef>
              <c:f>'[Apuracao_ContratosAtivos_2023 - Com gráficos.xlsx]RCC'!$B$2:$B$13</c:f>
              <c:numCache>
                <c:formatCode>#,##0</c:formatCode>
                <c:ptCount val="12"/>
                <c:pt idx="0">
                  <c:v>966321</c:v>
                </c:pt>
                <c:pt idx="1">
                  <c:v>832569</c:v>
                </c:pt>
                <c:pt idx="2">
                  <c:v>386405</c:v>
                </c:pt>
                <c:pt idx="3">
                  <c:v>245768</c:v>
                </c:pt>
                <c:pt idx="4">
                  <c:v>172852</c:v>
                </c:pt>
                <c:pt idx="5">
                  <c:v>148386</c:v>
                </c:pt>
                <c:pt idx="6">
                  <c:v>97177</c:v>
                </c:pt>
                <c:pt idx="7">
                  <c:v>76789</c:v>
                </c:pt>
                <c:pt idx="8">
                  <c:v>28121</c:v>
                </c:pt>
                <c:pt idx="9">
                  <c:v>4359</c:v>
                </c:pt>
                <c:pt idx="10">
                  <c:v>2399</c:v>
                </c:pt>
                <c:pt idx="11">
                  <c:v>182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D6-4C2B-BFFB-4195F62543B7}"/>
            </c:ext>
          </c:extLst>
        </c:ser>
        <c:ser>
          <c:idx val="1"/>
          <c:order val="1"/>
          <c:tx>
            <c:strRef>
              <c:f>'[Apuracao_ContratosAtivos_2023 - Com gráficos.xlsx]RCC'!$C$1</c:f>
              <c:strCache>
                <c:ptCount val="1"/>
                <c:pt idx="0">
                  <c:v>fev/2023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254 - PARANA BANCO S. A.</c:v>
                </c:pt>
                <c:pt idx="9">
                  <c:v>329 - QI SOCIEDADE DE CREDITO S.A.</c:v>
                </c:pt>
                <c:pt idx="10">
                  <c:v>465 - CAPITAL CONSIG</c:v>
                </c:pt>
                <c:pt idx="11">
                  <c:v>903 - BANCO INTER S/A</c:v>
                </c:pt>
              </c:strCache>
            </c:strRef>
          </c:cat>
          <c:val>
            <c:numRef>
              <c:f>'[Apuracao_ContratosAtivos_2023 - Com gráficos.xlsx]RCC'!$C$2:$C$13</c:f>
              <c:numCache>
                <c:formatCode>#,##0</c:formatCode>
                <c:ptCount val="12"/>
                <c:pt idx="0">
                  <c:v>1039233</c:v>
                </c:pt>
                <c:pt idx="1">
                  <c:v>874219</c:v>
                </c:pt>
                <c:pt idx="2">
                  <c:v>406288</c:v>
                </c:pt>
                <c:pt idx="3">
                  <c:v>268818</c:v>
                </c:pt>
                <c:pt idx="4">
                  <c:v>187072</c:v>
                </c:pt>
                <c:pt idx="5">
                  <c:v>164558</c:v>
                </c:pt>
                <c:pt idx="6">
                  <c:v>106057</c:v>
                </c:pt>
                <c:pt idx="7">
                  <c:v>86413</c:v>
                </c:pt>
                <c:pt idx="8">
                  <c:v>28478</c:v>
                </c:pt>
                <c:pt idx="9">
                  <c:v>4349</c:v>
                </c:pt>
                <c:pt idx="10">
                  <c:v>3147</c:v>
                </c:pt>
                <c:pt idx="11">
                  <c:v>187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D6-4C2B-BFFB-4195F62543B7}"/>
            </c:ext>
          </c:extLst>
        </c:ser>
        <c:ser>
          <c:idx val="2"/>
          <c:order val="2"/>
          <c:tx>
            <c:strRef>
              <c:f>'[Apuracao_ContratosAtivos_2023 - Com gráficos.xlsx]RCC'!$D$1</c:f>
              <c:strCache>
                <c:ptCount val="1"/>
                <c:pt idx="0">
                  <c:v>mar/2023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254 - PARANA BANCO S. A.</c:v>
                </c:pt>
                <c:pt idx="9">
                  <c:v>329 - QI SOCIEDADE DE CREDITO S.A.</c:v>
                </c:pt>
                <c:pt idx="10">
                  <c:v>465 - CAPITAL CONSIG</c:v>
                </c:pt>
                <c:pt idx="11">
                  <c:v>903 - BANCO INTER S/A</c:v>
                </c:pt>
              </c:strCache>
            </c:strRef>
          </c:cat>
          <c:val>
            <c:numRef>
              <c:f>'[Apuracao_ContratosAtivos_2023 - Com gráficos.xlsx]RCC'!$D$2:$D$13</c:f>
              <c:numCache>
                <c:formatCode>#,##0</c:formatCode>
                <c:ptCount val="12"/>
                <c:pt idx="0">
                  <c:v>1067063</c:v>
                </c:pt>
                <c:pt idx="1">
                  <c:v>893269</c:v>
                </c:pt>
                <c:pt idx="2">
                  <c:v>418080</c:v>
                </c:pt>
                <c:pt idx="3">
                  <c:v>289501</c:v>
                </c:pt>
                <c:pt idx="4">
                  <c:v>195436</c:v>
                </c:pt>
                <c:pt idx="5">
                  <c:v>172351</c:v>
                </c:pt>
                <c:pt idx="6">
                  <c:v>120881</c:v>
                </c:pt>
                <c:pt idx="7">
                  <c:v>91020</c:v>
                </c:pt>
                <c:pt idx="8">
                  <c:v>28871</c:v>
                </c:pt>
                <c:pt idx="9">
                  <c:v>4349</c:v>
                </c:pt>
                <c:pt idx="10">
                  <c:v>3193</c:v>
                </c:pt>
                <c:pt idx="11">
                  <c:v>186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DD6-4C2B-BFFB-4195F62543B7}"/>
            </c:ext>
          </c:extLst>
        </c:ser>
        <c:ser>
          <c:idx val="3"/>
          <c:order val="3"/>
          <c:tx>
            <c:strRef>
              <c:f>'[Apuracao_ContratosAtivos_2023 - Com gráficos.xlsx]RCC'!$E$1</c:f>
              <c:strCache>
                <c:ptCount val="1"/>
                <c:pt idx="0">
                  <c:v>abr/2023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254 - PARANA BANCO S. A.</c:v>
                </c:pt>
                <c:pt idx="9">
                  <c:v>329 - QI SOCIEDADE DE CREDITO S.A.</c:v>
                </c:pt>
                <c:pt idx="10">
                  <c:v>465 - CAPITAL CONSIG</c:v>
                </c:pt>
                <c:pt idx="11">
                  <c:v>903 - BANCO INTER S/A</c:v>
                </c:pt>
              </c:strCache>
            </c:strRef>
          </c:cat>
          <c:val>
            <c:numRef>
              <c:f>'[Apuracao_ContratosAtivos_2023 - Com gráficos.xlsx]RCC'!$E$2:$E$13</c:f>
              <c:numCache>
                <c:formatCode>#,##0</c:formatCode>
                <c:ptCount val="12"/>
                <c:pt idx="0">
                  <c:v>1102099</c:v>
                </c:pt>
                <c:pt idx="1">
                  <c:v>931419</c:v>
                </c:pt>
                <c:pt idx="2">
                  <c:v>435807</c:v>
                </c:pt>
                <c:pt idx="3">
                  <c:v>319344</c:v>
                </c:pt>
                <c:pt idx="4">
                  <c:v>201507</c:v>
                </c:pt>
                <c:pt idx="5">
                  <c:v>178491</c:v>
                </c:pt>
                <c:pt idx="6">
                  <c:v>132372</c:v>
                </c:pt>
                <c:pt idx="7">
                  <c:v>91001</c:v>
                </c:pt>
                <c:pt idx="8">
                  <c:v>29562</c:v>
                </c:pt>
                <c:pt idx="9">
                  <c:v>4350</c:v>
                </c:pt>
                <c:pt idx="10">
                  <c:v>4265</c:v>
                </c:pt>
                <c:pt idx="11">
                  <c:v>186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DD6-4C2B-BFFB-4195F62543B7}"/>
            </c:ext>
          </c:extLst>
        </c:ser>
        <c:ser>
          <c:idx val="4"/>
          <c:order val="4"/>
          <c:tx>
            <c:strRef>
              <c:f>'[Apuracao_ContratosAtivos_2023 - Com gráficos.xlsx]RCC'!$F$1</c:f>
              <c:strCache>
                <c:ptCount val="1"/>
                <c:pt idx="0">
                  <c:v>mai/2023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254 - PARANA BANCO S. A.</c:v>
                </c:pt>
                <c:pt idx="9">
                  <c:v>329 - QI SOCIEDADE DE CREDITO S.A.</c:v>
                </c:pt>
                <c:pt idx="10">
                  <c:v>465 - CAPITAL CONSIG</c:v>
                </c:pt>
                <c:pt idx="11">
                  <c:v>903 - BANCO INTER S/A</c:v>
                </c:pt>
              </c:strCache>
            </c:strRef>
          </c:cat>
          <c:val>
            <c:numRef>
              <c:f>'[Apuracao_ContratosAtivos_2023 - Com gráficos.xlsx]RCC'!$F$2:$F$13</c:f>
              <c:numCache>
                <c:formatCode>#,##0</c:formatCode>
                <c:ptCount val="12"/>
                <c:pt idx="0">
                  <c:v>1135615</c:v>
                </c:pt>
                <c:pt idx="1">
                  <c:v>958766</c:v>
                </c:pt>
                <c:pt idx="2">
                  <c:v>449171</c:v>
                </c:pt>
                <c:pt idx="3">
                  <c:v>335871</c:v>
                </c:pt>
                <c:pt idx="4">
                  <c:v>208170</c:v>
                </c:pt>
                <c:pt idx="5">
                  <c:v>182632</c:v>
                </c:pt>
                <c:pt idx="6">
                  <c:v>143496</c:v>
                </c:pt>
                <c:pt idx="7">
                  <c:v>90940</c:v>
                </c:pt>
                <c:pt idx="8">
                  <c:v>30424</c:v>
                </c:pt>
                <c:pt idx="9">
                  <c:v>4347</c:v>
                </c:pt>
                <c:pt idx="10">
                  <c:v>5135</c:v>
                </c:pt>
                <c:pt idx="11">
                  <c:v>186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DD6-4C2B-BFFB-4195F62543B7}"/>
            </c:ext>
          </c:extLst>
        </c:ser>
        <c:ser>
          <c:idx val="5"/>
          <c:order val="5"/>
          <c:tx>
            <c:strRef>
              <c:f>'[Apuracao_ContratosAtivos_2023 - Com gráficos.xlsx]RCC'!$G$1</c:f>
              <c:strCache>
                <c:ptCount val="1"/>
                <c:pt idx="0">
                  <c:v>jun/2023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254 - PARANA BANCO S. A.</c:v>
                </c:pt>
                <c:pt idx="9">
                  <c:v>329 - QI SOCIEDADE DE CREDITO S.A.</c:v>
                </c:pt>
                <c:pt idx="10">
                  <c:v>465 - CAPITAL CONSIG</c:v>
                </c:pt>
                <c:pt idx="11">
                  <c:v>903 - BANCO INTER S/A</c:v>
                </c:pt>
              </c:strCache>
            </c:strRef>
          </c:cat>
          <c:val>
            <c:numRef>
              <c:f>'[Apuracao_ContratosAtivos_2023 - Com gráficos.xlsx]RCC'!$G$2:$G$13</c:f>
              <c:numCache>
                <c:formatCode>#,##0</c:formatCode>
                <c:ptCount val="12"/>
                <c:pt idx="0">
                  <c:v>1162144</c:v>
                </c:pt>
                <c:pt idx="1">
                  <c:v>977056</c:v>
                </c:pt>
                <c:pt idx="2">
                  <c:v>457423</c:v>
                </c:pt>
                <c:pt idx="3">
                  <c:v>345394</c:v>
                </c:pt>
                <c:pt idx="4">
                  <c:v>213982</c:v>
                </c:pt>
                <c:pt idx="5">
                  <c:v>186474</c:v>
                </c:pt>
                <c:pt idx="6">
                  <c:v>151085</c:v>
                </c:pt>
                <c:pt idx="7">
                  <c:v>90877</c:v>
                </c:pt>
                <c:pt idx="8">
                  <c:v>31253</c:v>
                </c:pt>
                <c:pt idx="9">
                  <c:v>4344</c:v>
                </c:pt>
                <c:pt idx="10">
                  <c:v>6277</c:v>
                </c:pt>
                <c:pt idx="11">
                  <c:v>186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DD6-4C2B-BFFB-4195F62543B7}"/>
            </c:ext>
          </c:extLst>
        </c:ser>
        <c:ser>
          <c:idx val="6"/>
          <c:order val="6"/>
          <c:tx>
            <c:strRef>
              <c:f>'[Apuracao_ContratosAtivos_2023 - Com gráficos.xlsx]RCC'!$H$1</c:f>
              <c:strCache>
                <c:ptCount val="1"/>
                <c:pt idx="0">
                  <c:v>jul/2023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254 - PARANA BANCO S. A.</c:v>
                </c:pt>
                <c:pt idx="9">
                  <c:v>329 - QI SOCIEDADE DE CREDITO S.A.</c:v>
                </c:pt>
                <c:pt idx="10">
                  <c:v>465 - CAPITAL CONSIG</c:v>
                </c:pt>
                <c:pt idx="11">
                  <c:v>903 - BANCO INTER S/A</c:v>
                </c:pt>
              </c:strCache>
            </c:strRef>
          </c:cat>
          <c:val>
            <c:numRef>
              <c:f>'[Apuracao_ContratosAtivos_2023 - Com gráficos.xlsx]RCC'!$H$2:$H$13</c:f>
              <c:numCache>
                <c:formatCode>#,##0</c:formatCode>
                <c:ptCount val="12"/>
                <c:pt idx="0">
                  <c:v>1187997</c:v>
                </c:pt>
                <c:pt idx="1">
                  <c:v>993974</c:v>
                </c:pt>
                <c:pt idx="2">
                  <c:v>467137</c:v>
                </c:pt>
                <c:pt idx="3">
                  <c:v>354694</c:v>
                </c:pt>
                <c:pt idx="4">
                  <c:v>219874</c:v>
                </c:pt>
                <c:pt idx="5">
                  <c:v>191590</c:v>
                </c:pt>
                <c:pt idx="6">
                  <c:v>156950</c:v>
                </c:pt>
                <c:pt idx="7">
                  <c:v>90813</c:v>
                </c:pt>
                <c:pt idx="8">
                  <c:v>32014</c:v>
                </c:pt>
                <c:pt idx="9">
                  <c:v>4342</c:v>
                </c:pt>
                <c:pt idx="10">
                  <c:v>8864</c:v>
                </c:pt>
                <c:pt idx="11">
                  <c:v>185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DD6-4C2B-BFFB-4195F62543B7}"/>
            </c:ext>
          </c:extLst>
        </c:ser>
        <c:ser>
          <c:idx val="7"/>
          <c:order val="7"/>
          <c:tx>
            <c:strRef>
              <c:f>'[Apuracao_ContratosAtivos_2023 - Com gráficos.xlsx]RCC'!$I$1</c:f>
              <c:strCache>
                <c:ptCount val="1"/>
                <c:pt idx="0">
                  <c:v>ago/2023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254 - PARANA BANCO S. A.</c:v>
                </c:pt>
                <c:pt idx="9">
                  <c:v>329 - QI SOCIEDADE DE CREDITO S.A.</c:v>
                </c:pt>
                <c:pt idx="10">
                  <c:v>465 - CAPITAL CONSIG</c:v>
                </c:pt>
                <c:pt idx="11">
                  <c:v>903 - BANCO INTER S/A</c:v>
                </c:pt>
              </c:strCache>
            </c:strRef>
          </c:cat>
          <c:val>
            <c:numRef>
              <c:f>'[Apuracao_ContratosAtivos_2023 - Com gráficos.xlsx]RCC'!$I$2:$I$13</c:f>
              <c:numCache>
                <c:formatCode>#,##0</c:formatCode>
                <c:ptCount val="12"/>
                <c:pt idx="0">
                  <c:v>1219649</c:v>
                </c:pt>
                <c:pt idx="1">
                  <c:v>1012577</c:v>
                </c:pt>
                <c:pt idx="2">
                  <c:v>478234</c:v>
                </c:pt>
                <c:pt idx="3">
                  <c:v>364028</c:v>
                </c:pt>
                <c:pt idx="4">
                  <c:v>226025</c:v>
                </c:pt>
                <c:pt idx="5">
                  <c:v>197557</c:v>
                </c:pt>
                <c:pt idx="6">
                  <c:v>160669</c:v>
                </c:pt>
                <c:pt idx="7">
                  <c:v>90761</c:v>
                </c:pt>
                <c:pt idx="8">
                  <c:v>32807</c:v>
                </c:pt>
                <c:pt idx="9">
                  <c:v>4342</c:v>
                </c:pt>
                <c:pt idx="10">
                  <c:v>12611</c:v>
                </c:pt>
                <c:pt idx="11">
                  <c:v>185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1DD6-4C2B-BFFB-4195F62543B7}"/>
            </c:ext>
          </c:extLst>
        </c:ser>
        <c:ser>
          <c:idx val="8"/>
          <c:order val="8"/>
          <c:tx>
            <c:strRef>
              <c:f>'[Apuracao_ContratosAtivos_2023 - Com gráficos.xlsx]RCC'!$J$1</c:f>
              <c:strCache>
                <c:ptCount val="1"/>
                <c:pt idx="0">
                  <c:v>set/2023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254 - PARANA BANCO S. A.</c:v>
                </c:pt>
                <c:pt idx="9">
                  <c:v>329 - QI SOCIEDADE DE CREDITO S.A.</c:v>
                </c:pt>
                <c:pt idx="10">
                  <c:v>465 - CAPITAL CONSIG</c:v>
                </c:pt>
                <c:pt idx="11">
                  <c:v>903 - BANCO INTER S/A</c:v>
                </c:pt>
              </c:strCache>
            </c:strRef>
          </c:cat>
          <c:val>
            <c:numRef>
              <c:f>'[Apuracao_ContratosAtivos_2023 - Com gráficos.xlsx]RCC'!$J$2:$J$13</c:f>
              <c:numCache>
                <c:formatCode>#,##0</c:formatCode>
                <c:ptCount val="12"/>
                <c:pt idx="0">
                  <c:v>1241430</c:v>
                </c:pt>
                <c:pt idx="1">
                  <c:v>1026896</c:v>
                </c:pt>
                <c:pt idx="2">
                  <c:v>490851</c:v>
                </c:pt>
                <c:pt idx="3">
                  <c:v>372490</c:v>
                </c:pt>
                <c:pt idx="4">
                  <c:v>230402</c:v>
                </c:pt>
                <c:pt idx="5">
                  <c:v>201312</c:v>
                </c:pt>
                <c:pt idx="6">
                  <c:v>168491</c:v>
                </c:pt>
                <c:pt idx="7">
                  <c:v>90619</c:v>
                </c:pt>
                <c:pt idx="8">
                  <c:v>33398</c:v>
                </c:pt>
                <c:pt idx="9">
                  <c:v>4324</c:v>
                </c:pt>
                <c:pt idx="10">
                  <c:v>17347</c:v>
                </c:pt>
                <c:pt idx="11">
                  <c:v>185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DD6-4C2B-BFFB-4195F62543B7}"/>
            </c:ext>
          </c:extLst>
        </c:ser>
        <c:ser>
          <c:idx val="9"/>
          <c:order val="9"/>
          <c:tx>
            <c:strRef>
              <c:f>'[Apuracao_ContratosAtivos_2023 - Com gráficos.xlsx]RCC'!$K$1</c:f>
              <c:strCache>
                <c:ptCount val="1"/>
                <c:pt idx="0">
                  <c:v>out/2023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'[Apuracao_ContratosAtivos_2023 - Com gráficos.xlsx]RCC'!$A$2:$A$13</c:f>
              <c:strCache>
                <c:ptCount val="12"/>
                <c:pt idx="0">
                  <c:v>623 - BANCO PAN S/A</c:v>
                </c:pt>
                <c:pt idx="1">
                  <c:v>318 - BANCO BMG S. A.</c:v>
                </c:pt>
                <c:pt idx="2">
                  <c:v>935 - FACTA FINANCEIRA S A</c:v>
                </c:pt>
                <c:pt idx="3">
                  <c:v>121 - BANCO AGIBANK S.A.</c:v>
                </c:pt>
                <c:pt idx="4">
                  <c:v>707 - BANCO DAYCOVAL S. A.</c:v>
                </c:pt>
                <c:pt idx="5">
                  <c:v>243 - BANCO MASTER S.A.</c:v>
                </c:pt>
                <c:pt idx="6">
                  <c:v>389 - BANCO MERCANTIL DO BRASIL S/A</c:v>
                </c:pt>
                <c:pt idx="7">
                  <c:v>033 - BANCO SANTANDER (BRASIL) S/A</c:v>
                </c:pt>
                <c:pt idx="8">
                  <c:v>254 - PARANA BANCO S. A.</c:v>
                </c:pt>
                <c:pt idx="9">
                  <c:v>329 - QI SOCIEDADE DE CREDITO S.A.</c:v>
                </c:pt>
                <c:pt idx="10">
                  <c:v>465 - CAPITAL CONSIG</c:v>
                </c:pt>
                <c:pt idx="11">
                  <c:v>903 - BANCO INTER S/A</c:v>
                </c:pt>
              </c:strCache>
            </c:strRef>
          </c:cat>
          <c:val>
            <c:numRef>
              <c:f>'[Apuracao_ContratosAtivos_2023 - Com gráficos.xlsx]RCC'!$K$2:$K$13</c:f>
              <c:numCache>
                <c:formatCode>#,##0</c:formatCode>
                <c:ptCount val="12"/>
                <c:pt idx="0">
                  <c:v>1265877</c:v>
                </c:pt>
                <c:pt idx="1">
                  <c:v>1042467</c:v>
                </c:pt>
                <c:pt idx="2">
                  <c:v>505157</c:v>
                </c:pt>
                <c:pt idx="3">
                  <c:v>380740</c:v>
                </c:pt>
                <c:pt idx="4">
                  <c:v>234729</c:v>
                </c:pt>
                <c:pt idx="5">
                  <c:v>207019</c:v>
                </c:pt>
                <c:pt idx="6">
                  <c:v>175917</c:v>
                </c:pt>
                <c:pt idx="7">
                  <c:v>90561</c:v>
                </c:pt>
                <c:pt idx="8">
                  <c:v>33981</c:v>
                </c:pt>
                <c:pt idx="9">
                  <c:v>4319</c:v>
                </c:pt>
                <c:pt idx="10">
                  <c:v>22295</c:v>
                </c:pt>
                <c:pt idx="11">
                  <c:v>185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1DD6-4C2B-BFFB-4195F62543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29749536"/>
        <c:axId val="728134496"/>
      </c:barChart>
      <c:catAx>
        <c:axId val="729749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FF0000">
                <a:alpha val="97000"/>
              </a:srgb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28134496"/>
        <c:crosses val="autoZero"/>
        <c:auto val="1"/>
        <c:lblAlgn val="ctr"/>
        <c:lblOffset val="100"/>
        <c:noMultiLvlLbl val="0"/>
      </c:catAx>
      <c:valAx>
        <c:axId val="728134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29749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6984589762606046E-3"/>
          <c:y val="0.94267583647513031"/>
          <c:w val="0.99278970635776131"/>
          <c:h val="5.272331936053337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'[Apuracao_ContratosAtivos_2023 - Com gráficos.xlsx]RCC'!$A$35</c:f>
              <c:strCache>
                <c:ptCount val="1"/>
                <c:pt idx="0">
                  <c:v>Total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strRef>
              <c:f>'[Apuracao_ContratosAtivos_2023 - Com gráficos.xlsx]RCC'!$B$34:$K$34</c:f>
              <c:strCache>
                <c:ptCount val="10"/>
                <c:pt idx="0">
                  <c:v>jan/2023</c:v>
                </c:pt>
                <c:pt idx="1">
                  <c:v>fev/2023</c:v>
                </c:pt>
                <c:pt idx="2">
                  <c:v>mar/2023</c:v>
                </c:pt>
                <c:pt idx="3">
                  <c:v>abr/2023</c:v>
                </c:pt>
                <c:pt idx="4">
                  <c:v>mai/2023</c:v>
                </c:pt>
                <c:pt idx="5">
                  <c:v>jun/2023</c:v>
                </c:pt>
                <c:pt idx="6">
                  <c:v>jul/2023</c:v>
                </c:pt>
                <c:pt idx="7">
                  <c:v>ago/2023</c:v>
                </c:pt>
                <c:pt idx="8">
                  <c:v>set/2023</c:v>
                </c:pt>
                <c:pt idx="9">
                  <c:v>out/2023</c:v>
                </c:pt>
              </c:strCache>
            </c:strRef>
          </c:cat>
          <c:val>
            <c:numRef>
              <c:f>'[Apuracao_ContratosAtivos_2023 - Com gráficos.xlsx]RCC'!$B$35:$K$35</c:f>
              <c:numCache>
                <c:formatCode>#,##0</c:formatCode>
                <c:ptCount val="10"/>
                <c:pt idx="0">
                  <c:v>2961328</c:v>
                </c:pt>
                <c:pt idx="1">
                  <c:v>3168819</c:v>
                </c:pt>
                <c:pt idx="2">
                  <c:v>3284200</c:v>
                </c:pt>
                <c:pt idx="3">
                  <c:v>3430403</c:v>
                </c:pt>
                <c:pt idx="4">
                  <c:v>3544753</c:v>
                </c:pt>
                <c:pt idx="5">
                  <c:v>3626495</c:v>
                </c:pt>
                <c:pt idx="6">
                  <c:v>3708434</c:v>
                </c:pt>
                <c:pt idx="7">
                  <c:v>3799445</c:v>
                </c:pt>
                <c:pt idx="8">
                  <c:v>3877745</c:v>
                </c:pt>
                <c:pt idx="9">
                  <c:v>3963247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303-4426-B50D-823A4173F47C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632070176"/>
        <c:axId val="855475776"/>
      </c:lineChart>
      <c:catAx>
        <c:axId val="632070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55475776"/>
        <c:crosses val="autoZero"/>
        <c:auto val="1"/>
        <c:lblAlgn val="ctr"/>
        <c:lblOffset val="100"/>
        <c:noMultiLvlLbl val="0"/>
      </c:catAx>
      <c:valAx>
        <c:axId val="855475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32070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'[Quantitativos 2022_2023_PorTipoConsignacao_Banco - Com gráficos.xlsx]Margem Livre Empréstimo'!$B$1</c:f>
              <c:strCache>
                <c:ptCount val="1"/>
                <c:pt idx="0">
                  <c:v>jan/23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Empréstimo'!$A$2:$A$21</c:f>
              <c:strCache>
                <c:ptCount val="20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033 - BANCO SANTANDER (BRASIL) S/A *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</c:strCache>
            </c:strRef>
          </c:cat>
          <c:val>
            <c:numRef>
              <c:f>'[Quantitativos 2022_2023_PorTipoConsignacao_Banco - Com gráficos.xlsx]Margem Livre Empréstimo'!$B$2:$B$21</c:f>
              <c:numCache>
                <c:formatCode>#,##0</c:formatCode>
                <c:ptCount val="20"/>
                <c:pt idx="0">
                  <c:v>527766</c:v>
                </c:pt>
                <c:pt idx="1">
                  <c:v>396437</c:v>
                </c:pt>
                <c:pt idx="2">
                  <c:v>341429</c:v>
                </c:pt>
                <c:pt idx="3">
                  <c:v>255179</c:v>
                </c:pt>
                <c:pt idx="4">
                  <c:v>209044</c:v>
                </c:pt>
                <c:pt idx="5">
                  <c:v>195058</c:v>
                </c:pt>
                <c:pt idx="6">
                  <c:v>185015</c:v>
                </c:pt>
                <c:pt idx="7">
                  <c:v>138524</c:v>
                </c:pt>
                <c:pt idx="8">
                  <c:v>131632</c:v>
                </c:pt>
                <c:pt idx="9">
                  <c:v>109167</c:v>
                </c:pt>
                <c:pt idx="10">
                  <c:v>100291</c:v>
                </c:pt>
                <c:pt idx="11">
                  <c:v>98353</c:v>
                </c:pt>
                <c:pt idx="12">
                  <c:v>85961</c:v>
                </c:pt>
                <c:pt idx="13">
                  <c:v>81548</c:v>
                </c:pt>
                <c:pt idx="14">
                  <c:v>51346</c:v>
                </c:pt>
                <c:pt idx="15">
                  <c:v>44656</c:v>
                </c:pt>
                <c:pt idx="16">
                  <c:v>40610</c:v>
                </c:pt>
                <c:pt idx="17">
                  <c:v>35318</c:v>
                </c:pt>
                <c:pt idx="18">
                  <c:v>18289</c:v>
                </c:pt>
                <c:pt idx="19">
                  <c:v>12503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E8-4827-A523-C1CF15BF06DC}"/>
            </c:ext>
          </c:extLst>
        </c:ser>
        <c:ser>
          <c:idx val="1"/>
          <c:order val="1"/>
          <c:tx>
            <c:strRef>
              <c:f>'[Quantitativos 2022_2023_PorTipoConsignacao_Banco - Com gráficos.xlsx]Margem Livre Empréstimo'!$C$1</c:f>
              <c:strCache>
                <c:ptCount val="1"/>
                <c:pt idx="0">
                  <c:v>fev/23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Empréstimo'!$A$2:$A$21</c:f>
              <c:strCache>
                <c:ptCount val="20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033 - BANCO SANTANDER (BRASIL) S/A *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</c:strCache>
            </c:strRef>
          </c:cat>
          <c:val>
            <c:numRef>
              <c:f>'[Quantitativos 2022_2023_PorTipoConsignacao_Banco - Com gráficos.xlsx]Margem Livre Empréstimo'!$C$2:$C$21</c:f>
              <c:numCache>
                <c:formatCode>#,##0</c:formatCode>
                <c:ptCount val="20"/>
                <c:pt idx="0">
                  <c:v>158783</c:v>
                </c:pt>
                <c:pt idx="1">
                  <c:v>126536</c:v>
                </c:pt>
                <c:pt idx="2">
                  <c:v>143866</c:v>
                </c:pt>
                <c:pt idx="3">
                  <c:v>129930</c:v>
                </c:pt>
                <c:pt idx="4">
                  <c:v>179898</c:v>
                </c:pt>
                <c:pt idx="5">
                  <c:v>79858</c:v>
                </c:pt>
                <c:pt idx="6">
                  <c:v>110649</c:v>
                </c:pt>
                <c:pt idx="7">
                  <c:v>21967</c:v>
                </c:pt>
                <c:pt idx="8">
                  <c:v>24603</c:v>
                </c:pt>
                <c:pt idx="9">
                  <c:v>86973</c:v>
                </c:pt>
                <c:pt idx="10">
                  <c:v>26555</c:v>
                </c:pt>
                <c:pt idx="11">
                  <c:v>50559</c:v>
                </c:pt>
                <c:pt idx="12">
                  <c:v>65348</c:v>
                </c:pt>
                <c:pt idx="13">
                  <c:v>18853</c:v>
                </c:pt>
                <c:pt idx="14">
                  <c:v>38815</c:v>
                </c:pt>
                <c:pt idx="15">
                  <c:v>24141</c:v>
                </c:pt>
                <c:pt idx="16">
                  <c:v>12431</c:v>
                </c:pt>
                <c:pt idx="17">
                  <c:v>6787</c:v>
                </c:pt>
                <c:pt idx="18">
                  <c:v>3095</c:v>
                </c:pt>
                <c:pt idx="19">
                  <c:v>4698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E8-4827-A523-C1CF15BF06DC}"/>
            </c:ext>
          </c:extLst>
        </c:ser>
        <c:ser>
          <c:idx val="2"/>
          <c:order val="2"/>
          <c:tx>
            <c:strRef>
              <c:f>'[Quantitativos 2022_2023_PorTipoConsignacao_Banco - Com gráficos.xlsx]Margem Livre Empréstimo'!$D$1</c:f>
              <c:strCache>
                <c:ptCount val="1"/>
                <c:pt idx="0">
                  <c:v>mar/23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Empréstimo'!$A$2:$A$21</c:f>
              <c:strCache>
                <c:ptCount val="20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033 - BANCO SANTANDER (BRASIL) S/A *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</c:strCache>
            </c:strRef>
          </c:cat>
          <c:val>
            <c:numRef>
              <c:f>'[Quantitativos 2022_2023_PorTipoConsignacao_Banco - Com gráficos.xlsx]Margem Livre Empréstimo'!$D$2:$D$21</c:f>
              <c:numCache>
                <c:formatCode>#,##0</c:formatCode>
                <c:ptCount val="20"/>
                <c:pt idx="0">
                  <c:v>66701</c:v>
                </c:pt>
                <c:pt idx="1">
                  <c:v>57655</c:v>
                </c:pt>
                <c:pt idx="2">
                  <c:v>46199</c:v>
                </c:pt>
                <c:pt idx="3">
                  <c:v>55107</c:v>
                </c:pt>
                <c:pt idx="4">
                  <c:v>79241</c:v>
                </c:pt>
                <c:pt idx="5">
                  <c:v>32698</c:v>
                </c:pt>
                <c:pt idx="6">
                  <c:v>51429</c:v>
                </c:pt>
                <c:pt idx="7">
                  <c:v>8212</c:v>
                </c:pt>
                <c:pt idx="8">
                  <c:v>9392</c:v>
                </c:pt>
                <c:pt idx="9">
                  <c:v>36858</c:v>
                </c:pt>
                <c:pt idx="10">
                  <c:v>15232</c:v>
                </c:pt>
                <c:pt idx="11">
                  <c:v>23678</c:v>
                </c:pt>
                <c:pt idx="12">
                  <c:v>37267</c:v>
                </c:pt>
                <c:pt idx="13">
                  <c:v>9194</c:v>
                </c:pt>
                <c:pt idx="14">
                  <c:v>34719</c:v>
                </c:pt>
                <c:pt idx="15">
                  <c:v>14519</c:v>
                </c:pt>
                <c:pt idx="16">
                  <c:v>4851</c:v>
                </c:pt>
                <c:pt idx="17">
                  <c:v>2198</c:v>
                </c:pt>
                <c:pt idx="18">
                  <c:v>1033</c:v>
                </c:pt>
                <c:pt idx="19">
                  <c:v>2133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9E8-4827-A523-C1CF15BF06DC}"/>
            </c:ext>
          </c:extLst>
        </c:ser>
        <c:ser>
          <c:idx val="3"/>
          <c:order val="3"/>
          <c:tx>
            <c:strRef>
              <c:f>'[Quantitativos 2022_2023_PorTipoConsignacao_Banco - Com gráficos.xlsx]Margem Livre Empréstimo'!$E$1</c:f>
              <c:strCache>
                <c:ptCount val="1"/>
                <c:pt idx="0">
                  <c:v>abr/23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Empréstimo'!$A$2:$A$21</c:f>
              <c:strCache>
                <c:ptCount val="20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033 - BANCO SANTANDER (BRASIL) S/A *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</c:strCache>
            </c:strRef>
          </c:cat>
          <c:val>
            <c:numRef>
              <c:f>'[Quantitativos 2022_2023_PorTipoConsignacao_Banco - Com gráficos.xlsx]Margem Livre Empréstimo'!$E$2:$E$21</c:f>
              <c:numCache>
                <c:formatCode>#,##0</c:formatCode>
                <c:ptCount val="20"/>
                <c:pt idx="0">
                  <c:v>71111</c:v>
                </c:pt>
                <c:pt idx="1">
                  <c:v>62359</c:v>
                </c:pt>
                <c:pt idx="2">
                  <c:v>35169</c:v>
                </c:pt>
                <c:pt idx="3">
                  <c:v>44440</c:v>
                </c:pt>
                <c:pt idx="4">
                  <c:v>112962</c:v>
                </c:pt>
                <c:pt idx="5">
                  <c:v>38928</c:v>
                </c:pt>
                <c:pt idx="6">
                  <c:v>80082</c:v>
                </c:pt>
                <c:pt idx="7">
                  <c:v>11705</c:v>
                </c:pt>
                <c:pt idx="8">
                  <c:v>7296</c:v>
                </c:pt>
                <c:pt idx="9">
                  <c:v>69565</c:v>
                </c:pt>
                <c:pt idx="10">
                  <c:v>21339</c:v>
                </c:pt>
                <c:pt idx="11">
                  <c:v>26721</c:v>
                </c:pt>
                <c:pt idx="12">
                  <c:v>47941</c:v>
                </c:pt>
                <c:pt idx="13">
                  <c:v>11309</c:v>
                </c:pt>
                <c:pt idx="14">
                  <c:v>22975</c:v>
                </c:pt>
                <c:pt idx="15">
                  <c:v>14119</c:v>
                </c:pt>
                <c:pt idx="16">
                  <c:v>2999</c:v>
                </c:pt>
                <c:pt idx="17">
                  <c:v>1151</c:v>
                </c:pt>
                <c:pt idx="18">
                  <c:v>1684</c:v>
                </c:pt>
                <c:pt idx="19">
                  <c:v>4371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9E8-4827-A523-C1CF15BF06DC}"/>
            </c:ext>
          </c:extLst>
        </c:ser>
        <c:ser>
          <c:idx val="4"/>
          <c:order val="4"/>
          <c:tx>
            <c:strRef>
              <c:f>'[Quantitativos 2022_2023_PorTipoConsignacao_Banco - Com gráficos.xlsx]Margem Livre Empréstimo'!$F$1</c:f>
              <c:strCache>
                <c:ptCount val="1"/>
                <c:pt idx="0">
                  <c:v>mai/23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Empréstimo'!$A$2:$A$21</c:f>
              <c:strCache>
                <c:ptCount val="20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033 - BANCO SANTANDER (BRASIL) S/A *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</c:strCache>
            </c:strRef>
          </c:cat>
          <c:val>
            <c:numRef>
              <c:f>'[Quantitativos 2022_2023_PorTipoConsignacao_Banco - Com gráficos.xlsx]Margem Livre Empréstimo'!$F$2:$F$21</c:f>
              <c:numCache>
                <c:formatCode>#,##0</c:formatCode>
                <c:ptCount val="20"/>
                <c:pt idx="0">
                  <c:v>64902</c:v>
                </c:pt>
                <c:pt idx="1">
                  <c:v>44001</c:v>
                </c:pt>
                <c:pt idx="2">
                  <c:v>60089</c:v>
                </c:pt>
                <c:pt idx="3">
                  <c:v>64521</c:v>
                </c:pt>
                <c:pt idx="4">
                  <c:v>94096</c:v>
                </c:pt>
                <c:pt idx="5">
                  <c:v>48800</c:v>
                </c:pt>
                <c:pt idx="6">
                  <c:v>74074</c:v>
                </c:pt>
                <c:pt idx="7">
                  <c:v>21707</c:v>
                </c:pt>
                <c:pt idx="8">
                  <c:v>13755</c:v>
                </c:pt>
                <c:pt idx="9">
                  <c:v>45380</c:v>
                </c:pt>
                <c:pt idx="10">
                  <c:v>27093</c:v>
                </c:pt>
                <c:pt idx="11">
                  <c:v>36588</c:v>
                </c:pt>
                <c:pt idx="12">
                  <c:v>45157</c:v>
                </c:pt>
                <c:pt idx="13">
                  <c:v>15081</c:v>
                </c:pt>
                <c:pt idx="14">
                  <c:v>26211</c:v>
                </c:pt>
                <c:pt idx="15">
                  <c:v>21701</c:v>
                </c:pt>
                <c:pt idx="16">
                  <c:v>4552</c:v>
                </c:pt>
                <c:pt idx="17">
                  <c:v>2606</c:v>
                </c:pt>
                <c:pt idx="18">
                  <c:v>1596</c:v>
                </c:pt>
                <c:pt idx="19">
                  <c:v>15615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9E8-4827-A523-C1CF15BF06DC}"/>
            </c:ext>
          </c:extLst>
        </c:ser>
        <c:ser>
          <c:idx val="5"/>
          <c:order val="5"/>
          <c:tx>
            <c:strRef>
              <c:f>'[Quantitativos 2022_2023_PorTipoConsignacao_Banco - Com gráficos.xlsx]Margem Livre Empréstimo'!$G$1</c:f>
              <c:strCache>
                <c:ptCount val="1"/>
                <c:pt idx="0">
                  <c:v>jun/23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Empréstimo'!$A$2:$A$21</c:f>
              <c:strCache>
                <c:ptCount val="20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033 - BANCO SANTANDER (BRASIL) S/A *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</c:strCache>
            </c:strRef>
          </c:cat>
          <c:val>
            <c:numRef>
              <c:f>'[Quantitativos 2022_2023_PorTipoConsignacao_Banco - Com gráficos.xlsx]Margem Livre Empréstimo'!$G$2:$G$21</c:f>
              <c:numCache>
                <c:formatCode>#,##0</c:formatCode>
                <c:ptCount val="20"/>
                <c:pt idx="0">
                  <c:v>38910</c:v>
                </c:pt>
                <c:pt idx="1">
                  <c:v>23913</c:v>
                </c:pt>
                <c:pt idx="2">
                  <c:v>34558</c:v>
                </c:pt>
                <c:pt idx="3">
                  <c:v>44555</c:v>
                </c:pt>
                <c:pt idx="4">
                  <c:v>77269</c:v>
                </c:pt>
                <c:pt idx="5">
                  <c:v>27136</c:v>
                </c:pt>
                <c:pt idx="6">
                  <c:v>44333</c:v>
                </c:pt>
                <c:pt idx="7">
                  <c:v>7950</c:v>
                </c:pt>
                <c:pt idx="8">
                  <c:v>6789</c:v>
                </c:pt>
                <c:pt idx="9">
                  <c:v>28792</c:v>
                </c:pt>
                <c:pt idx="10">
                  <c:v>18553</c:v>
                </c:pt>
                <c:pt idx="11">
                  <c:v>20952</c:v>
                </c:pt>
                <c:pt idx="12">
                  <c:v>36438</c:v>
                </c:pt>
                <c:pt idx="13">
                  <c:v>5420</c:v>
                </c:pt>
                <c:pt idx="14">
                  <c:v>17357</c:v>
                </c:pt>
                <c:pt idx="15">
                  <c:v>12801</c:v>
                </c:pt>
                <c:pt idx="16">
                  <c:v>2313</c:v>
                </c:pt>
                <c:pt idx="17">
                  <c:v>1186</c:v>
                </c:pt>
                <c:pt idx="18">
                  <c:v>1558</c:v>
                </c:pt>
                <c:pt idx="19">
                  <c:v>9729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9E8-4827-A523-C1CF15BF06DC}"/>
            </c:ext>
          </c:extLst>
        </c:ser>
        <c:ser>
          <c:idx val="6"/>
          <c:order val="6"/>
          <c:tx>
            <c:strRef>
              <c:f>'[Quantitativos 2022_2023_PorTipoConsignacao_Banco - Com gráficos.xlsx]Margem Livre Empréstimo'!$H$1</c:f>
              <c:strCache>
                <c:ptCount val="1"/>
                <c:pt idx="0">
                  <c:v>jul/23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Empréstimo'!$A$2:$A$21</c:f>
              <c:strCache>
                <c:ptCount val="20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033 - BANCO SANTANDER (BRASIL) S/A *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</c:strCache>
            </c:strRef>
          </c:cat>
          <c:val>
            <c:numRef>
              <c:f>'[Quantitativos 2022_2023_PorTipoConsignacao_Banco - Com gráficos.xlsx]Margem Livre Empréstimo'!$H$2:$H$21</c:f>
              <c:numCache>
                <c:formatCode>#,##0</c:formatCode>
                <c:ptCount val="20"/>
                <c:pt idx="0">
                  <c:v>41564</c:v>
                </c:pt>
                <c:pt idx="1">
                  <c:v>23851</c:v>
                </c:pt>
                <c:pt idx="2">
                  <c:v>32305</c:v>
                </c:pt>
                <c:pt idx="3">
                  <c:v>40604</c:v>
                </c:pt>
                <c:pt idx="4">
                  <c:v>79018</c:v>
                </c:pt>
                <c:pt idx="5">
                  <c:v>24908</c:v>
                </c:pt>
                <c:pt idx="6">
                  <c:v>38992</c:v>
                </c:pt>
                <c:pt idx="7">
                  <c:v>6736</c:v>
                </c:pt>
                <c:pt idx="8">
                  <c:v>5638</c:v>
                </c:pt>
                <c:pt idx="9">
                  <c:v>30001</c:v>
                </c:pt>
                <c:pt idx="10">
                  <c:v>16199</c:v>
                </c:pt>
                <c:pt idx="11">
                  <c:v>17191</c:v>
                </c:pt>
                <c:pt idx="12">
                  <c:v>35266</c:v>
                </c:pt>
                <c:pt idx="13">
                  <c:v>4132</c:v>
                </c:pt>
                <c:pt idx="14">
                  <c:v>19002</c:v>
                </c:pt>
                <c:pt idx="15">
                  <c:v>9477</c:v>
                </c:pt>
                <c:pt idx="16">
                  <c:v>2620</c:v>
                </c:pt>
                <c:pt idx="17">
                  <c:v>925</c:v>
                </c:pt>
                <c:pt idx="18">
                  <c:v>1738</c:v>
                </c:pt>
                <c:pt idx="19">
                  <c:v>7074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9E8-4827-A523-C1CF15BF06DC}"/>
            </c:ext>
          </c:extLst>
        </c:ser>
        <c:ser>
          <c:idx val="7"/>
          <c:order val="7"/>
          <c:tx>
            <c:strRef>
              <c:f>'[Quantitativos 2022_2023_PorTipoConsignacao_Banco - Com gráficos.xlsx]Margem Livre Empréstimo'!$I$1</c:f>
              <c:strCache>
                <c:ptCount val="1"/>
                <c:pt idx="0">
                  <c:v>ago/23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Empréstimo'!$A$2:$A$21</c:f>
              <c:strCache>
                <c:ptCount val="20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033 - BANCO SANTANDER (BRASIL) S/A *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</c:strCache>
            </c:strRef>
          </c:cat>
          <c:val>
            <c:numRef>
              <c:f>'[Quantitativos 2022_2023_PorTipoConsignacao_Banco - Com gráficos.xlsx]Margem Livre Empréstimo'!$I$2:$I$21</c:f>
              <c:numCache>
                <c:formatCode>#,##0</c:formatCode>
                <c:ptCount val="20"/>
                <c:pt idx="0">
                  <c:v>45872</c:v>
                </c:pt>
                <c:pt idx="1">
                  <c:v>27436</c:v>
                </c:pt>
                <c:pt idx="2">
                  <c:v>39931</c:v>
                </c:pt>
                <c:pt idx="3">
                  <c:v>47365</c:v>
                </c:pt>
                <c:pt idx="4">
                  <c:v>99944</c:v>
                </c:pt>
                <c:pt idx="5">
                  <c:v>29246</c:v>
                </c:pt>
                <c:pt idx="6">
                  <c:v>49153</c:v>
                </c:pt>
                <c:pt idx="7">
                  <c:v>10004</c:v>
                </c:pt>
                <c:pt idx="8">
                  <c:v>6439</c:v>
                </c:pt>
                <c:pt idx="9">
                  <c:v>41481</c:v>
                </c:pt>
                <c:pt idx="10">
                  <c:v>32</c:v>
                </c:pt>
                <c:pt idx="11">
                  <c:v>24112</c:v>
                </c:pt>
                <c:pt idx="12">
                  <c:v>43239</c:v>
                </c:pt>
                <c:pt idx="13">
                  <c:v>4402</c:v>
                </c:pt>
                <c:pt idx="14">
                  <c:v>37668</c:v>
                </c:pt>
                <c:pt idx="15">
                  <c:v>18611</c:v>
                </c:pt>
                <c:pt idx="16">
                  <c:v>4588</c:v>
                </c:pt>
                <c:pt idx="17">
                  <c:v>1107</c:v>
                </c:pt>
                <c:pt idx="18">
                  <c:v>1970</c:v>
                </c:pt>
                <c:pt idx="19">
                  <c:v>2158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89E8-4827-A523-C1CF15BF06DC}"/>
            </c:ext>
          </c:extLst>
        </c:ser>
        <c:ser>
          <c:idx val="8"/>
          <c:order val="8"/>
          <c:tx>
            <c:strRef>
              <c:f>'[Quantitativos 2022_2023_PorTipoConsignacao_Banco - Com gráficos.xlsx]Margem Livre Empréstimo'!$J$1</c:f>
              <c:strCache>
                <c:ptCount val="1"/>
                <c:pt idx="0">
                  <c:v>set/23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Empréstimo'!$A$2:$A$21</c:f>
              <c:strCache>
                <c:ptCount val="20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033 - BANCO SANTANDER (BRASIL) S/A *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</c:strCache>
            </c:strRef>
          </c:cat>
          <c:val>
            <c:numRef>
              <c:f>'[Quantitativos 2022_2023_PorTipoConsignacao_Banco - Com gráficos.xlsx]Margem Livre Empréstimo'!$J$2:$J$21</c:f>
              <c:numCache>
                <c:formatCode>#,##0</c:formatCode>
                <c:ptCount val="20"/>
                <c:pt idx="0">
                  <c:v>85245</c:v>
                </c:pt>
                <c:pt idx="1">
                  <c:v>34877</c:v>
                </c:pt>
                <c:pt idx="2">
                  <c:v>86478</c:v>
                </c:pt>
                <c:pt idx="3">
                  <c:v>61754</c:v>
                </c:pt>
                <c:pt idx="4">
                  <c:v>99959</c:v>
                </c:pt>
                <c:pt idx="5">
                  <c:v>28093</c:v>
                </c:pt>
                <c:pt idx="6">
                  <c:v>50958</c:v>
                </c:pt>
                <c:pt idx="7">
                  <c:v>8726</c:v>
                </c:pt>
                <c:pt idx="8">
                  <c:v>5805</c:v>
                </c:pt>
                <c:pt idx="9">
                  <c:v>42040</c:v>
                </c:pt>
                <c:pt idx="10">
                  <c:v>22201</c:v>
                </c:pt>
                <c:pt idx="11">
                  <c:v>31091</c:v>
                </c:pt>
                <c:pt idx="12">
                  <c:v>42827</c:v>
                </c:pt>
                <c:pt idx="13">
                  <c:v>3641</c:v>
                </c:pt>
                <c:pt idx="14">
                  <c:v>17497</c:v>
                </c:pt>
                <c:pt idx="15">
                  <c:v>21282</c:v>
                </c:pt>
                <c:pt idx="16">
                  <c:v>9029</c:v>
                </c:pt>
                <c:pt idx="17">
                  <c:v>312</c:v>
                </c:pt>
                <c:pt idx="18">
                  <c:v>2857</c:v>
                </c:pt>
                <c:pt idx="19">
                  <c:v>1762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9E8-4827-A523-C1CF15BF06DC}"/>
            </c:ext>
          </c:extLst>
        </c:ser>
        <c:ser>
          <c:idx val="9"/>
          <c:order val="9"/>
          <c:tx>
            <c:strRef>
              <c:f>'[Quantitativos 2022_2023_PorTipoConsignacao_Banco - Com gráficos.xlsx]Margem Livre Empréstimo'!$K$1</c:f>
              <c:strCache>
                <c:ptCount val="1"/>
                <c:pt idx="0">
                  <c:v>out/23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'[Quantitativos 2022_2023_PorTipoConsignacao_Banco - Com gráficos.xlsx]Margem Livre Empréstimo'!$A$2:$A$21</c:f>
              <c:strCache>
                <c:ptCount val="20"/>
                <c:pt idx="0">
                  <c:v>626 - BANCO C6 CONSIGNADO</c:v>
                </c:pt>
                <c:pt idx="1">
                  <c:v>029 BANCO ITAU CONSIGNADO S.A.</c:v>
                </c:pt>
                <c:pt idx="2">
                  <c:v>623 - BANCO PAN S/A</c:v>
                </c:pt>
                <c:pt idx="3">
                  <c:v>033 - BANCO SANTANDER (BRASIL) S/A *</c:v>
                </c:pt>
                <c:pt idx="4">
                  <c:v>237 - BANCO BRADESCO S/A</c:v>
                </c:pt>
                <c:pt idx="5">
                  <c:v>121 - BANCO AGIBANK S.A.</c:v>
                </c:pt>
                <c:pt idx="6">
                  <c:v>341 - BANCO ITAU S/A</c:v>
                </c:pt>
                <c:pt idx="7">
                  <c:v>422 - BANCO SAFRA S/A</c:v>
                </c:pt>
                <c:pt idx="8">
                  <c:v>707 - BANCO DAYCOVAL S. A.</c:v>
                </c:pt>
                <c:pt idx="9">
                  <c:v>104 - CAIXA ECONOMICA FEDERAL</c:v>
                </c:pt>
                <c:pt idx="10">
                  <c:v>935 - FACTA FINANCEIRA S A</c:v>
                </c:pt>
                <c:pt idx="11">
                  <c:v>389 - BANCO MERCANTIL DO BRASIL S/A</c:v>
                </c:pt>
                <c:pt idx="12">
                  <c:v>001 - BANCO DO BRASIL S/A</c:v>
                </c:pt>
                <c:pt idx="13">
                  <c:v>254 - PARANA BANCO S. A.</c:v>
                </c:pt>
                <c:pt idx="14">
                  <c:v>000 - Outras</c:v>
                </c:pt>
                <c:pt idx="15">
                  <c:v>041 - BANCO DO ESTADO DO RIO GRANDE DO SUL S/A</c:v>
                </c:pt>
                <c:pt idx="16">
                  <c:v>318 - BANCO BMG S. A.</c:v>
                </c:pt>
                <c:pt idx="17">
                  <c:v>908 - PARATI - CREDITO, FINANCIAMENTO E INVESTIMENTO S.A.</c:v>
                </c:pt>
                <c:pt idx="18">
                  <c:v>329 - QI SOCIEDADE DE CREDITO S.A.</c:v>
                </c:pt>
                <c:pt idx="19">
                  <c:v>359 - ZEMA CREDITO, FINANCIAMENTO E INVESTIMENTO S.A.</c:v>
                </c:pt>
              </c:strCache>
            </c:strRef>
          </c:cat>
          <c:val>
            <c:numRef>
              <c:f>'[Quantitativos 2022_2023_PorTipoConsignacao_Banco - Com gráficos.xlsx]Margem Livre Empréstimo'!$K$2:$K$21</c:f>
              <c:numCache>
                <c:formatCode>#,##0</c:formatCode>
                <c:ptCount val="20"/>
                <c:pt idx="0">
                  <c:v>69340</c:v>
                </c:pt>
                <c:pt idx="1">
                  <c:v>33301</c:v>
                </c:pt>
                <c:pt idx="2">
                  <c:v>64489</c:v>
                </c:pt>
                <c:pt idx="3">
                  <c:v>174547</c:v>
                </c:pt>
                <c:pt idx="4">
                  <c:v>117273</c:v>
                </c:pt>
                <c:pt idx="5">
                  <c:v>28765</c:v>
                </c:pt>
                <c:pt idx="6">
                  <c:v>55501</c:v>
                </c:pt>
                <c:pt idx="7">
                  <c:v>8731</c:v>
                </c:pt>
                <c:pt idx="8">
                  <c:v>5638</c:v>
                </c:pt>
                <c:pt idx="9">
                  <c:v>46376</c:v>
                </c:pt>
                <c:pt idx="10">
                  <c:v>23035</c:v>
                </c:pt>
                <c:pt idx="11">
                  <c:v>24865</c:v>
                </c:pt>
                <c:pt idx="12">
                  <c:v>45905</c:v>
                </c:pt>
                <c:pt idx="13">
                  <c:v>3937</c:v>
                </c:pt>
                <c:pt idx="14">
                  <c:v>33258</c:v>
                </c:pt>
                <c:pt idx="15">
                  <c:v>16222</c:v>
                </c:pt>
                <c:pt idx="16">
                  <c:v>12353</c:v>
                </c:pt>
                <c:pt idx="17">
                  <c:v>0</c:v>
                </c:pt>
                <c:pt idx="18">
                  <c:v>3003</c:v>
                </c:pt>
                <c:pt idx="19">
                  <c:v>1776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9E8-4827-A523-C1CF15BF06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3755680"/>
        <c:axId val="893552080"/>
      </c:barChart>
      <c:catAx>
        <c:axId val="833755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93552080"/>
        <c:crosses val="autoZero"/>
        <c:auto val="1"/>
        <c:lblAlgn val="ctr"/>
        <c:lblOffset val="100"/>
        <c:noMultiLvlLbl val="0"/>
      </c:catAx>
      <c:valAx>
        <c:axId val="893552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33755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C0EAE2-48B4-4A25-BF16-659B09F11B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ACBB34E-CC0A-422F-BFCC-0AB5C1A2B3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1DD4040-1116-47B5-A7C4-E8A2BF2DA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23/11/2023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78E701B-83F3-48D7-8273-2CB48733A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457E417-A6C1-455B-B29C-C449C608F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4400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2848DA-EE8F-4CB6-A831-6E7006F5F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C169FA7-257C-4958-A436-D2ECADE316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660B8CF-F345-4300-8C9B-7D3BD00FE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23/11/2023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426E9A9-2C8C-4AC4-A808-6EE8BD9E0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CFF9678-9486-4932-A10A-030DF7DDB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9744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821D1A6-8577-4FC7-8791-A5FCB2D4E6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969530D-B33F-40BF-ACA7-CC21DC8ED3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E16E2C7-29BE-4168-9A60-7843B9169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23/11/2023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DA052C7-2957-427F-BE75-CDADDD735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FD53098-0DE4-4806-88C4-F96D623F9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9142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3663D0-54E5-AF37-B5B7-24A6BB87B1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79730E4-52A4-70AB-3335-F3E858F1C7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B5A9E70-1E02-3B3B-DF10-54E1F5D2F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23/11/2023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D9521AC-B069-42D7-A8F7-40A721C6E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D3C2261-B709-EE42-99FE-5CFB6F9A4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6676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2BD353-F42C-EEFC-5CD1-0BB686A9E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5ED8B2E-3963-FA20-E9EB-144FF0F584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7C6A24C-E52F-8964-BC9B-9956D5319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23/11/2023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F07CB77-6DF4-8B86-0143-8AA309A88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53347BF-6110-91DF-97F8-EB3E00AE6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6778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71F7A1-7408-6104-1C24-FFDC44E37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7FC7782-FFDC-D849-64B1-B1C8C189C1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C8936D8-9A64-6E3D-3E19-81A872063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23/11/2023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8C72A38-6A9E-653A-5589-22CDA1771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008FE72-739D-5A17-D42E-9224EA622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7094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988051-3844-5451-0508-651F7C392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C2C4D7-7A4E-E9CB-8192-22570FBB78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CF02765-3617-5B67-0EB3-1B4FC76406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3EC56C4-B811-2066-4B9F-8BB09EF47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23/11/2023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12242C7-87F8-1587-009B-C666B518D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D8DE035-E10A-F45D-3484-4BB3DB91E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8988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7A1832-F1BC-D752-BF55-7D3DF8836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63171F8-8653-8CB3-8B7F-65E5466538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6E94068-5006-CB9A-F3C3-5BAB0B30FF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3FF025BE-6970-2BD3-C7CE-5865D9D616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9E1802BB-0A85-E9ED-4978-B5BA89D3A3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5B8D06AE-C27D-6744-8855-9FB0DF78A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23/11/2023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CA7FB22-5E1E-1BE4-F5F5-CC6E250BC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94279E9-C9F8-BEB2-8703-CC2AC4667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94594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A0E9DC-E2D9-3030-865E-5B2B74986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BF8948F-82F7-C0E6-DFF8-2EF06031C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23/11/2023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15E2FEF-1726-EC77-BDD5-1645AA4DF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312C80D6-21B9-D3FC-537F-177E86A62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05864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1F59521E-4157-0E30-3D2B-11385656B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23/11/2023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2A053A1C-A11D-0801-B210-118B92E40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40844A02-4DD2-A4A6-8404-83D9C2682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29038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71D674-6709-AC92-0BD6-20CEDDAA5F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82BC8D5-CFD3-8768-9CAF-BF75C4E0D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9BD0FE0-C02B-622B-A1AE-D12D3D895E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AE72174-44A1-CCBD-B00A-80269E700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23/11/2023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35D5046-4B0D-25B9-B363-FBA06EBC6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BEE096A-E214-0166-CEB4-DAA1DCF30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3011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0DE8B8-6E3E-4956-A6B8-9B1A04083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231" y="787178"/>
            <a:ext cx="4754880" cy="2115047"/>
          </a:xfrm>
        </p:spPr>
        <p:txBody>
          <a:bodyPr/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770A12D-AEA1-47DE-B5C9-E70F42376D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739471"/>
            <a:ext cx="5040313" cy="5066017"/>
          </a:xfrm>
        </p:spPr>
        <p:txBody>
          <a:bodyPr/>
          <a:lstStyle>
            <a:lvl1pPr>
              <a:lnSpc>
                <a:spcPct val="150000"/>
              </a:lnSpc>
              <a:defRPr/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473B756-CD6F-45FA-9946-95F2DFC2B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23/11/2023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CC6BFEB-5F34-49C6-B8C5-63A94E621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796444A-18EE-4441-9878-83EFB7A5F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53419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DC9E43-408D-7CAD-9CFE-E4FE3BDFA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AF3A6BD-8645-17D4-7036-4DB359D2D4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F95CF69-85C5-8D3B-BAEF-F53522D981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CB17325-ADC6-D166-53AF-750B14E7D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23/11/2023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596E0CE-7C6C-AAA2-4367-55B88E98D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B608E00-4C2E-B6A0-9876-000D825DE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3225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661990-7343-DD87-9841-6DF94007A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7A45166-F0E4-B860-ECCB-57EB8DB72C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1B50F83-54AE-F624-45CF-1B6CC7BB8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23/11/2023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E8B3C13-1D93-DB08-EA96-AA2F689E9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2B1A9FE-6E9F-8AF8-96CF-53C1BF9B5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75567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8837B08-A400-7084-C6BC-25DBBC0899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F679E23-BDC7-A1C0-02B0-136FB3888A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DC0D683-8B53-0F5E-85C1-013FF44AF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0A188-5839-4E94-A6AD-647478B1F60A}" type="datetimeFigureOut">
              <a:rPr lang="pt-BR" smtClean="0"/>
              <a:t>23/11/2023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B0D8D9B-6ED6-740B-54C5-D7191F7E5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0AECE18-B5CD-2E18-85C5-E4ED4D48E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45898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53152E-3939-4F30-B128-5BCF997BA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AC0E6ED-5179-46DE-A00F-D7E01D8F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B237AFD-93A7-43A5-B389-66AFD7D47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23/11/2023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934199F-F07A-404F-A249-DC53852AA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1CE75A4-D373-4D9D-9330-9CE7E3687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9759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C1ACE7-D152-4FC1-A797-346E43CB7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597FD4F-3DAD-4981-A834-20A6B501E1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0AB24E9-6942-43F9-A52B-86F7BFCB62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8C6E8A2-35FF-4A4F-97FF-7B8D3C095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23/11/2023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8F2900A-2E80-4920-8F16-FBA5FDDBF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42A06BD-9FD8-4195-BF80-73B27F53C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9726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957271-0472-4165-81CE-DB6B310DD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126004D-2813-42C8-8F5C-E785749E92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E55809E-013B-4925-85C5-140CBA7F18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50CA9CC4-E006-4488-BE52-5602A65874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FA4D8E5A-3571-40E7-A7FA-574AC5E6D5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7E682EFA-2F39-4FA5-88E3-1B6EC3C4A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23/11/2023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AAE1EA0-EA16-40AB-9903-F8B568440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ED0A63F4-32B1-4AF6-B84B-5EF7D24B1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941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0513D3-20E8-428C-9978-CD1E7AB16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127CE7F3-CD80-4EF3-9FC1-15DFA34F6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23/11/2023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59C04B18-199B-40CE-9C8B-A831D6C82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5AB4EF15-CF14-4866-B728-376F9352B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8656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965CD4A2-6B0F-4974-AE65-E302F1B26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23/11/2023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5364CB53-209D-416B-A7C6-F2B043FDD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965E556-0DD5-400A-9924-3400F8DC5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1274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344F9E-A0A4-43F1-AF15-09CCA27B6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CD85EE0-20F7-4099-9E77-2D1D666665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CFF2D67-224D-4F1A-B7FF-AB44DECBDD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81A7E67-7EA9-414E-AFB1-A4FB674CC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23/11/2023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87D3379-03DC-41F0-B436-AC0C33A6E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57B3F2C-CC0E-4FE5-B7E3-A8256CF9D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588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24FE60-CC7E-4BA2-9E46-4A0015973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7E31661C-6DF8-4A7D-95B8-9D8248397C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18540A6-5804-4DE8-AFBB-0E16FB0F50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D1901B3-99B9-46D2-8155-BF2B5D04B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16FD-3130-45EE-BCC1-F80959855C8B}" type="datetimeFigureOut">
              <a:rPr lang="pt-BR" smtClean="0"/>
              <a:t>23/11/2023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DC3BC1F-C10B-4E40-8B2A-4E95CE26F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0E037BA-26B2-4F11-BF12-BFACA679B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7725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03C8E0E-1729-4ADF-834B-8BF5AC404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230" y="787179"/>
            <a:ext cx="10194083" cy="9819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CFEF4CA-A048-4DD4-A316-690DB79D0C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230" y="2051437"/>
            <a:ext cx="10194083" cy="3754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07C8A51-AFAD-4BD5-82FA-E5C3DC09CB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4E16FD-3130-45EE-BCC1-F80959855C8B}" type="datetimeFigureOut">
              <a:rPr lang="pt-BR" smtClean="0"/>
              <a:t>23/11/2023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8631934-3D5D-485F-97B5-A3B150F2AB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0899E99-B878-4E0B-B3AC-0F4A7EE22E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F527A-AFF0-4868-8F0B-796F3F6359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518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70C0"/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65" userDrawn="1">
          <p15:clr>
            <a:srgbClr val="F26B43"/>
          </p15:clr>
        </p15:guide>
        <p15:guide id="2" orient="horz" pos="3657" userDrawn="1">
          <p15:clr>
            <a:srgbClr val="F26B43"/>
          </p15:clr>
        </p15:guide>
        <p15:guide id="3" pos="7015" userDrawn="1">
          <p15:clr>
            <a:srgbClr val="F26B43"/>
          </p15:clr>
        </p15:guide>
        <p15:guide id="4" orient="horz" pos="6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A75AEE71-0149-5CE9-4B99-7BD5A82D9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0EA7C47-2B78-D362-5759-2E8F41FAD6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00AE4E6-F017-68E9-5E5D-D5A6BC9435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0A188-5839-4E94-A6AD-647478B1F60A}" type="datetimeFigureOut">
              <a:rPr lang="pt-BR" smtClean="0"/>
              <a:t>23/11/2023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9188F6F-E724-1A1F-1881-063C6593E6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42FB889-7648-634A-1946-C267274F09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85BEE-B454-4997-B63A-1DC29468E3B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3550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Ícone&#10;&#10;Descrição gerada automaticamente com confiança média">
            <a:extLst>
              <a:ext uri="{FF2B5EF4-FFF2-40B4-BE49-F238E27FC236}">
                <a16:creationId xmlns:a16="http://schemas.microsoft.com/office/drawing/2014/main" id="{39DEFE7F-04B5-926E-BF2D-722AF89AA9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 flipV="1">
            <a:off x="0" y="-2"/>
            <a:ext cx="12192000" cy="6858001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5BB5C66B-7413-5A49-8051-7CACBEFD8193}"/>
              </a:ext>
            </a:extLst>
          </p:cNvPr>
          <p:cNvSpPr/>
          <p:nvPr/>
        </p:nvSpPr>
        <p:spPr>
          <a:xfrm>
            <a:off x="11921215" y="0"/>
            <a:ext cx="270785" cy="685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Imagem 8" descr="Logotipo&#10;&#10;Descrição gerada automaticamente">
            <a:extLst>
              <a:ext uri="{FF2B5EF4-FFF2-40B4-BE49-F238E27FC236}">
                <a16:creationId xmlns:a16="http://schemas.microsoft.com/office/drawing/2014/main" id="{7FE77E42-98FB-D32E-69DD-AE74719C4C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7" r="75464" b="-1124"/>
          <a:stretch/>
        </p:blipFill>
        <p:spPr>
          <a:xfrm>
            <a:off x="625832" y="5449249"/>
            <a:ext cx="1102394" cy="83962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2A35248-1CB3-E2C3-E003-3A29AA0C05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926" y="472060"/>
            <a:ext cx="9144000" cy="2387600"/>
          </a:xfrm>
        </p:spPr>
        <p:txBody>
          <a:bodyPr>
            <a:normAutofit/>
          </a:bodyPr>
          <a:lstStyle/>
          <a:p>
            <a:pPr algn="l"/>
            <a:r>
              <a:rPr lang="pt-BR" sz="4800" spc="100" dirty="0">
                <a:solidFill>
                  <a:schemeClr val="bg1"/>
                </a:solidFill>
              </a:rPr>
              <a:t>Valores operados no Consignado INSS</a:t>
            </a:r>
          </a:p>
        </p:txBody>
      </p:sp>
    </p:spTree>
    <p:extLst>
      <p:ext uri="{BB962C8B-B14F-4D97-AF65-F5344CB8AC3E}">
        <p14:creationId xmlns:p14="http://schemas.microsoft.com/office/powerpoint/2010/main" val="14117774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3C87F36F-C461-28C8-A1BD-EAEFA5B7E5E0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Empréstimos </a:t>
            </a:r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83EF0AC5-81E3-4467-AA68-6CCD300D9B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8762309"/>
              </p:ext>
            </p:extLst>
          </p:nvPr>
        </p:nvGraphicFramePr>
        <p:xfrm>
          <a:off x="592281" y="1480837"/>
          <a:ext cx="10827327" cy="4972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3737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E8CD6237-48FC-412D-A09E-955D2F6575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9448893"/>
              </p:ext>
            </p:extLst>
          </p:nvPr>
        </p:nvGraphicFramePr>
        <p:xfrm>
          <a:off x="757980" y="1507580"/>
          <a:ext cx="10378333" cy="4599196"/>
        </p:xfrm>
        <a:graphic>
          <a:graphicData uri="http://schemas.openxmlformats.org/drawingml/2006/table">
            <a:tbl>
              <a:tblPr firstRow="1" firstCol="1" lastRow="1" bandRow="1" bandCol="1">
                <a:tableStyleId>{5C22544A-7EE6-4342-B048-85BDC9FD1C3A}</a:tableStyleId>
              </a:tblPr>
              <a:tblGrid>
                <a:gridCol w="2827431">
                  <a:extLst>
                    <a:ext uri="{9D8B030D-6E8A-4147-A177-3AD203B41FA5}">
                      <a16:colId xmlns:a16="http://schemas.microsoft.com/office/drawing/2014/main" val="2452118470"/>
                    </a:ext>
                  </a:extLst>
                </a:gridCol>
                <a:gridCol w="770021">
                  <a:extLst>
                    <a:ext uri="{9D8B030D-6E8A-4147-A177-3AD203B41FA5}">
                      <a16:colId xmlns:a16="http://schemas.microsoft.com/office/drawing/2014/main" val="646766276"/>
                    </a:ext>
                  </a:extLst>
                </a:gridCol>
                <a:gridCol w="721894">
                  <a:extLst>
                    <a:ext uri="{9D8B030D-6E8A-4147-A177-3AD203B41FA5}">
                      <a16:colId xmlns:a16="http://schemas.microsoft.com/office/drawing/2014/main" val="4157214296"/>
                    </a:ext>
                  </a:extLst>
                </a:gridCol>
                <a:gridCol w="757990">
                  <a:extLst>
                    <a:ext uri="{9D8B030D-6E8A-4147-A177-3AD203B41FA5}">
                      <a16:colId xmlns:a16="http://schemas.microsoft.com/office/drawing/2014/main" val="14233091"/>
                    </a:ext>
                  </a:extLst>
                </a:gridCol>
                <a:gridCol w="770021">
                  <a:extLst>
                    <a:ext uri="{9D8B030D-6E8A-4147-A177-3AD203B41FA5}">
                      <a16:colId xmlns:a16="http://schemas.microsoft.com/office/drawing/2014/main" val="2278542342"/>
                    </a:ext>
                  </a:extLst>
                </a:gridCol>
                <a:gridCol w="806116">
                  <a:extLst>
                    <a:ext uri="{9D8B030D-6E8A-4147-A177-3AD203B41FA5}">
                      <a16:colId xmlns:a16="http://schemas.microsoft.com/office/drawing/2014/main" val="4071697641"/>
                    </a:ext>
                  </a:extLst>
                </a:gridCol>
                <a:gridCol w="757989">
                  <a:extLst>
                    <a:ext uri="{9D8B030D-6E8A-4147-A177-3AD203B41FA5}">
                      <a16:colId xmlns:a16="http://schemas.microsoft.com/office/drawing/2014/main" val="3073703410"/>
                    </a:ext>
                  </a:extLst>
                </a:gridCol>
                <a:gridCol w="806116">
                  <a:extLst>
                    <a:ext uri="{9D8B030D-6E8A-4147-A177-3AD203B41FA5}">
                      <a16:colId xmlns:a16="http://schemas.microsoft.com/office/drawing/2014/main" val="2545562569"/>
                    </a:ext>
                  </a:extLst>
                </a:gridCol>
                <a:gridCol w="709863">
                  <a:extLst>
                    <a:ext uri="{9D8B030D-6E8A-4147-A177-3AD203B41FA5}">
                      <a16:colId xmlns:a16="http://schemas.microsoft.com/office/drawing/2014/main" val="2349055011"/>
                    </a:ext>
                  </a:extLst>
                </a:gridCol>
                <a:gridCol w="713526">
                  <a:extLst>
                    <a:ext uri="{9D8B030D-6E8A-4147-A177-3AD203B41FA5}">
                      <a16:colId xmlns:a16="http://schemas.microsoft.com/office/drawing/2014/main" val="998274842"/>
                    </a:ext>
                  </a:extLst>
                </a:gridCol>
                <a:gridCol w="737366">
                  <a:extLst>
                    <a:ext uri="{9D8B030D-6E8A-4147-A177-3AD203B41FA5}">
                      <a16:colId xmlns:a16="http://schemas.microsoft.com/office/drawing/2014/main" val="3664580489"/>
                    </a:ext>
                  </a:extLst>
                </a:gridCol>
              </a:tblGrid>
              <a:tr h="14074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BANCO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jan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fev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mar/2023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abr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mai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jun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jul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ago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set/2023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out/2023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extLst>
                  <a:ext uri="{0D108BD9-81ED-4DB2-BD59-A6C34878D82A}">
                    <a16:rowId xmlns:a16="http://schemas.microsoft.com/office/drawing/2014/main" val="17648387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318 - BANCO BMG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4.387.136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4.400.648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4.405.129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4.484.432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4.444.690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4.425.111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4.425.930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4.425.139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4.359.493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4.278.417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extLst>
                  <a:ext uri="{0D108BD9-81ED-4DB2-BD59-A6C34878D82A}">
                    <a16:rowId xmlns:a16="http://schemas.microsoft.com/office/drawing/2014/main" val="1648757553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623 - BANCO PAN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1.332.333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1.371.049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1.384.427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1.421.059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1.433.764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1.443.671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1.454.512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1.466.583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1.477.045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1.502.402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extLst>
                  <a:ext uri="{0D108BD9-81ED-4DB2-BD59-A6C34878D82A}">
                    <a16:rowId xmlns:a16="http://schemas.microsoft.com/office/drawing/2014/main" val="3521876384"/>
                  </a:ext>
                </a:extLst>
              </a:tr>
              <a:tr h="26606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237 - BANCO BRADESCO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1.156.772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1.174.845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1.174.006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1.183.670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1.182.998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1.178.113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1.178.662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1.176.596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1.031.895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864.317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extLst>
                  <a:ext uri="{0D108BD9-81ED-4DB2-BD59-A6C34878D82A}">
                    <a16:rowId xmlns:a16="http://schemas.microsoft.com/office/drawing/2014/main" val="467403902"/>
                  </a:ext>
                </a:extLst>
              </a:tr>
              <a:tr h="26606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104 - CAIXA ECONOMICA FEDERAL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937.530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938.200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938.464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944.396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944.263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944.132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943.999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943.936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936.976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936.547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extLst>
                  <a:ext uri="{0D108BD9-81ED-4DB2-BD59-A6C34878D82A}">
                    <a16:rowId xmlns:a16="http://schemas.microsoft.com/office/drawing/2014/main" val="1453470133"/>
                  </a:ext>
                </a:extLst>
              </a:tr>
              <a:tr h="26606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389 - BANCO MERCANTIL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554.359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555.523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559.796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567.320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572.192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574.855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575.525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578.411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573.009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572.885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extLst>
                  <a:ext uri="{0D108BD9-81ED-4DB2-BD59-A6C34878D82A}">
                    <a16:rowId xmlns:a16="http://schemas.microsoft.com/office/drawing/2014/main" val="2231078980"/>
                  </a:ext>
                </a:extLst>
              </a:tr>
              <a:tr h="26606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033 - BANCO SANTANDER (BRASIL)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391.533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396.998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399.206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406.035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410.745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415.053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419.829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425.210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429.696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440.991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extLst>
                  <a:ext uri="{0D108BD9-81ED-4DB2-BD59-A6C34878D82A}">
                    <a16:rowId xmlns:a16="http://schemas.microsoft.com/office/drawing/2014/main" val="654228873"/>
                  </a:ext>
                </a:extLst>
              </a:tr>
              <a:tr h="23040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739 - BANCO CETELEM S.A. *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367.320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330.730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295.658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295.834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extLst>
                  <a:ext uri="{0D108BD9-81ED-4DB2-BD59-A6C34878D82A}">
                    <a16:rowId xmlns:a16="http://schemas.microsoft.com/office/drawing/2014/main" val="285205493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707 - BANCO DAYCOVAL S. A.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363.400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376.879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384.561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389.697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391.759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393.387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395.354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397.628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394.974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395.645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extLst>
                  <a:ext uri="{0D108BD9-81ED-4DB2-BD59-A6C34878D82A}">
                    <a16:rowId xmlns:a16="http://schemas.microsoft.com/office/drawing/2014/main" val="3367692023"/>
                  </a:ext>
                </a:extLst>
              </a:tr>
              <a:tr h="32405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934 - AGIBANK FINANCEIRA S/A CREDITO, FINANCIAMENTO E INVESTI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327.784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333.916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338.707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345.595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348.648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349.903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351.019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352.124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350.916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351.489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extLst>
                  <a:ext uri="{0D108BD9-81ED-4DB2-BD59-A6C34878D82A}">
                    <a16:rowId xmlns:a16="http://schemas.microsoft.com/office/drawing/2014/main" val="2035947785"/>
                  </a:ext>
                </a:extLst>
              </a:tr>
              <a:tr h="216443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041 - BANCO DO ESTADO  RIO GRANDE DO SUL S/A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205.556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205.080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204.128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203.570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202.146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200.898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187.992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179.416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178.415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177.838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extLst>
                  <a:ext uri="{0D108BD9-81ED-4DB2-BD59-A6C34878D82A}">
                    <a16:rowId xmlns:a16="http://schemas.microsoft.com/office/drawing/2014/main" val="33672405"/>
                  </a:ext>
                </a:extLst>
              </a:tr>
              <a:tr h="21613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935 - FACTA FINANCEIRA S 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51.359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62.637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67.190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73.230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78.005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80.861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84.571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88.859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92.380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96.237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extLst>
                  <a:ext uri="{0D108BD9-81ED-4DB2-BD59-A6C34878D82A}">
                    <a16:rowId xmlns:a16="http://schemas.microsoft.com/office/drawing/2014/main" val="577282845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903 - BANCO INTER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47.779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47.641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47.484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48.352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48.194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48.084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47.999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47.907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46.677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46.566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extLst>
                  <a:ext uri="{0D108BD9-81ED-4DB2-BD59-A6C34878D82A}">
                    <a16:rowId xmlns:a16="http://schemas.microsoft.com/office/drawing/2014/main" val="3814889942"/>
                  </a:ext>
                </a:extLst>
              </a:tr>
              <a:tr h="26606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001 - BANCO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38.935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38.927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38.922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39.309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39.308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39.307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39.307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39.306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38.865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38.854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extLst>
                  <a:ext uri="{0D108BD9-81ED-4DB2-BD59-A6C34878D82A}">
                    <a16:rowId xmlns:a16="http://schemas.microsoft.com/office/drawing/2014/main" val="436891685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233 - BANCO CIFRA S 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8.140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8.136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8.135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8.237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8.237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8.237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8.237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8.237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8.126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8.120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extLst>
                  <a:ext uri="{0D108BD9-81ED-4DB2-BD59-A6C34878D82A}">
                    <a16:rowId xmlns:a16="http://schemas.microsoft.com/office/drawing/2014/main" val="2727382172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341 - BANCO ITAU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4.309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4.309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4.323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2.458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2.458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extLst>
                  <a:ext uri="{0D108BD9-81ED-4DB2-BD59-A6C34878D82A}">
                    <a16:rowId xmlns:a16="http://schemas.microsoft.com/office/drawing/2014/main" val="2338017363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422 - BANCO SAFRA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3.366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3.363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3.356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3.393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3.386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3.329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3.323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extLst>
                  <a:ext uri="{0D108BD9-81ED-4DB2-BD59-A6C34878D82A}">
                    <a16:rowId xmlns:a16="http://schemas.microsoft.com/office/drawing/2014/main" val="2025709145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000 - Outras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2.355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2.365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2.365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3.216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7.882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11.483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15.395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20.075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26.674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35.310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extLst>
                  <a:ext uri="{0D108BD9-81ED-4DB2-BD59-A6C34878D82A}">
                    <a16:rowId xmlns:a16="http://schemas.microsoft.com/office/drawing/2014/main" val="2158922766"/>
                  </a:ext>
                </a:extLst>
              </a:tr>
              <a:tr h="171849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254 - PARANA BANCO S. A.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1.157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1.167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1.157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extLst>
                  <a:ext uri="{0D108BD9-81ED-4DB2-BD59-A6C34878D82A}">
                    <a16:rowId xmlns:a16="http://schemas.microsoft.com/office/drawing/2014/main" val="1658770118"/>
                  </a:ext>
                </a:extLst>
              </a:tr>
              <a:tr h="24041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243 - BANCO MASTER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1.533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2.243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3.559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5.331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7.711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10.836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extLst>
                  <a:ext uri="{0D108BD9-81ED-4DB2-BD59-A6C34878D82A}">
                    <a16:rowId xmlns:a16="http://schemas.microsoft.com/office/drawing/2014/main" val="1987991666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752 - CETELEM-BNP *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 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274.366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264.474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250.017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219.863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205.253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204.903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extLst>
                  <a:ext uri="{0D108BD9-81ED-4DB2-BD59-A6C34878D82A}">
                    <a16:rowId xmlns:a16="http://schemas.microsoft.com/office/drawing/2014/main" val="2482419573"/>
                  </a:ext>
                </a:extLst>
              </a:tr>
              <a:tr h="164808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Total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10.181.123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10.252.403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10.257.014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10.421.837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10.395.936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10.387.017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10.389.109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10.381.819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10.165.049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9.968.295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27" marR="5327" marT="5327" marB="0" anchor="b"/>
                </a:tc>
                <a:extLst>
                  <a:ext uri="{0D108BD9-81ED-4DB2-BD59-A6C34878D82A}">
                    <a16:rowId xmlns:a16="http://schemas.microsoft.com/office/drawing/2014/main" val="4016855523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B3EAFA6C-9954-5773-E9FE-8495C37C3E1B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Cartão de Crédito Consignado - RMC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B36EB9B-DE16-9078-D1B5-EDCE56AA5339}"/>
              </a:ext>
            </a:extLst>
          </p:cNvPr>
          <p:cNvSpPr txBox="1"/>
          <p:nvPr/>
        </p:nvSpPr>
        <p:spPr>
          <a:xfrm>
            <a:off x="659360" y="6532460"/>
            <a:ext cx="316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*Troca de titularidade entre bancos</a:t>
            </a:r>
          </a:p>
        </p:txBody>
      </p:sp>
    </p:spTree>
    <p:extLst>
      <p:ext uri="{BB962C8B-B14F-4D97-AF65-F5344CB8AC3E}">
        <p14:creationId xmlns:p14="http://schemas.microsoft.com/office/powerpoint/2010/main" val="4041597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02FB90DA-3610-30A6-F4F3-305F5EC2F77D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Cartão de Crédito Consignado - RMC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259412F-EDBB-E7DD-C665-EEB7DC5DD77B}"/>
              </a:ext>
            </a:extLst>
          </p:cNvPr>
          <p:cNvSpPr txBox="1"/>
          <p:nvPr/>
        </p:nvSpPr>
        <p:spPr>
          <a:xfrm>
            <a:off x="659360" y="6532460"/>
            <a:ext cx="316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*Troca de Titularidade entre bancos</a:t>
            </a: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4F3D99D1-80AF-4321-8BE3-CABFE0A7F9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6670859"/>
              </p:ext>
            </p:extLst>
          </p:nvPr>
        </p:nvGraphicFramePr>
        <p:xfrm>
          <a:off x="542611" y="1337273"/>
          <a:ext cx="11374734" cy="52322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41531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A821B928-95F6-FD87-67A7-8861E91C912E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Cartão de Crédito Consignado - RMC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4DF798C0-9168-4433-B46D-301A8F0971A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4398008"/>
              </p:ext>
            </p:extLst>
          </p:nvPr>
        </p:nvGraphicFramePr>
        <p:xfrm>
          <a:off x="883227" y="1437922"/>
          <a:ext cx="10803006" cy="4450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736161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77C768FF-AE46-4D17-865E-D043360684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535680"/>
              </p:ext>
            </p:extLst>
          </p:nvPr>
        </p:nvGraphicFramePr>
        <p:xfrm>
          <a:off x="834014" y="1574755"/>
          <a:ext cx="10479819" cy="4383915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2629902">
                  <a:extLst>
                    <a:ext uri="{9D8B030D-6E8A-4147-A177-3AD203B41FA5}">
                      <a16:colId xmlns:a16="http://schemas.microsoft.com/office/drawing/2014/main" val="4136591752"/>
                    </a:ext>
                  </a:extLst>
                </a:gridCol>
                <a:gridCol w="725465">
                  <a:extLst>
                    <a:ext uri="{9D8B030D-6E8A-4147-A177-3AD203B41FA5}">
                      <a16:colId xmlns:a16="http://schemas.microsoft.com/office/drawing/2014/main" val="1584269022"/>
                    </a:ext>
                  </a:extLst>
                </a:gridCol>
                <a:gridCol w="750483">
                  <a:extLst>
                    <a:ext uri="{9D8B030D-6E8A-4147-A177-3AD203B41FA5}">
                      <a16:colId xmlns:a16="http://schemas.microsoft.com/office/drawing/2014/main" val="1239369858"/>
                    </a:ext>
                  </a:extLst>
                </a:gridCol>
                <a:gridCol w="800514">
                  <a:extLst>
                    <a:ext uri="{9D8B030D-6E8A-4147-A177-3AD203B41FA5}">
                      <a16:colId xmlns:a16="http://schemas.microsoft.com/office/drawing/2014/main" val="1574778173"/>
                    </a:ext>
                  </a:extLst>
                </a:gridCol>
                <a:gridCol w="813023">
                  <a:extLst>
                    <a:ext uri="{9D8B030D-6E8A-4147-A177-3AD203B41FA5}">
                      <a16:colId xmlns:a16="http://schemas.microsoft.com/office/drawing/2014/main" val="2025523820"/>
                    </a:ext>
                  </a:extLst>
                </a:gridCol>
                <a:gridCol w="825530">
                  <a:extLst>
                    <a:ext uri="{9D8B030D-6E8A-4147-A177-3AD203B41FA5}">
                      <a16:colId xmlns:a16="http://schemas.microsoft.com/office/drawing/2014/main" val="2069577855"/>
                    </a:ext>
                  </a:extLst>
                </a:gridCol>
                <a:gridCol w="788005">
                  <a:extLst>
                    <a:ext uri="{9D8B030D-6E8A-4147-A177-3AD203B41FA5}">
                      <a16:colId xmlns:a16="http://schemas.microsoft.com/office/drawing/2014/main" val="3370095811"/>
                    </a:ext>
                  </a:extLst>
                </a:gridCol>
                <a:gridCol w="813023">
                  <a:extLst>
                    <a:ext uri="{9D8B030D-6E8A-4147-A177-3AD203B41FA5}">
                      <a16:colId xmlns:a16="http://schemas.microsoft.com/office/drawing/2014/main" val="278790572"/>
                    </a:ext>
                  </a:extLst>
                </a:gridCol>
                <a:gridCol w="800514">
                  <a:extLst>
                    <a:ext uri="{9D8B030D-6E8A-4147-A177-3AD203B41FA5}">
                      <a16:colId xmlns:a16="http://schemas.microsoft.com/office/drawing/2014/main" val="2981784216"/>
                    </a:ext>
                  </a:extLst>
                </a:gridCol>
                <a:gridCol w="775499">
                  <a:extLst>
                    <a:ext uri="{9D8B030D-6E8A-4147-A177-3AD203B41FA5}">
                      <a16:colId xmlns:a16="http://schemas.microsoft.com/office/drawing/2014/main" val="2422998684"/>
                    </a:ext>
                  </a:extLst>
                </a:gridCol>
                <a:gridCol w="757861">
                  <a:extLst>
                    <a:ext uri="{9D8B030D-6E8A-4147-A177-3AD203B41FA5}">
                      <a16:colId xmlns:a16="http://schemas.microsoft.com/office/drawing/2014/main" val="662073825"/>
                    </a:ext>
                  </a:extLst>
                </a:gridCol>
              </a:tblGrid>
              <a:tr h="31439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BANCO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jan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fev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mar/2023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abr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mai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jun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jul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 err="1">
                          <a:effectLst/>
                        </a:rPr>
                        <a:t>ago</a:t>
                      </a:r>
                      <a:r>
                        <a:rPr lang="pt-BR" sz="1100" u="none" strike="noStrike" dirty="0">
                          <a:effectLst/>
                        </a:rPr>
                        <a:t>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set/2023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out/2023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68709530"/>
                  </a:ext>
                </a:extLst>
              </a:tr>
              <a:tr h="31439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623 - BANCO PAN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966.321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1.039.233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1.067.063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1.102.099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1.135.615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1.162.144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1.187.997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1.219.649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1.241.430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1.265.877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85825935"/>
                  </a:ext>
                </a:extLst>
              </a:tr>
              <a:tr h="31439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318 - BANCO BMG S. 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832.569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874.219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893.269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931.419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958.766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977.056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993.974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1.012.577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1.026.896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1.042.467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09792096"/>
                  </a:ext>
                </a:extLst>
              </a:tr>
              <a:tr h="31439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935 - FACTA FINANCEIRA S 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386.405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406.288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418.080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435.807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449.171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457.423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467.137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478.234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490.851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505.157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86964971"/>
                  </a:ext>
                </a:extLst>
              </a:tr>
              <a:tr h="31439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121 - BANCO AGIBANK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245.768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268.818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289.501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319.344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335.871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345.394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354.694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364.028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372.490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380.740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48606712"/>
                  </a:ext>
                </a:extLst>
              </a:tr>
              <a:tr h="31439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707 - BANCO DAYCOVAL S. 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172.852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187.072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195.436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201.507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208.170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213.982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219.874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226.025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230.402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234.729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79680746"/>
                  </a:ext>
                </a:extLst>
              </a:tr>
              <a:tr h="31439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243 - BANCO MASTER S.A.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148.386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164.558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172.351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178.491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182.632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186.474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191.590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197.557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201.312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207.019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42126057"/>
                  </a:ext>
                </a:extLst>
              </a:tr>
              <a:tr h="33372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389 - BANCO MERCANTIL DO BRASIL S/A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97.177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106.057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120.881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132.372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143.496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151.085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156.950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160.669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168.491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175.917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82278642"/>
                  </a:ext>
                </a:extLst>
              </a:tr>
              <a:tr h="2889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033 - BANCO SANTANDER (BRASIL)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76.789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86.413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91.020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91.001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90.940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90.877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90.813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90.761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90.619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90.561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94619502"/>
                  </a:ext>
                </a:extLst>
              </a:tr>
              <a:tr h="31439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254 - PARANA BANCO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28.121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28.478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28.871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29.562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30.424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31.253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32.014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32.807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33.398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33.981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63232738"/>
                  </a:ext>
                </a:extLst>
              </a:tr>
              <a:tr h="30292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329 - QI SOCIEDADE DE CREDITO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4.359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70127581"/>
                  </a:ext>
                </a:extLst>
              </a:tr>
              <a:tr h="31439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465 - CAPITAL CONSIG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2.399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3.147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3.193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4.265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5.135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6.277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8.864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12.611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17.347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22.295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28553444"/>
                  </a:ext>
                </a:extLst>
              </a:tr>
              <a:tr h="31439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903 - BANCO INTER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03992943"/>
                  </a:ext>
                </a:extLst>
              </a:tr>
              <a:tr h="31439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2.961.328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3.168.819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3.284.200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3.430.403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3.544.753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3.626.495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3.708.434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3.799.445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3.877.745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3.963.247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87840469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F62152BE-2AAD-0E8D-B7C5-38276177D834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Cartão Consignado de Benefício- RCC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8878454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31AFC171-CDF6-DCD9-475A-80BDF67A477C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Cartão Consignado de Benefício- RCC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A59ECCFD-CCE7-489E-9356-1060852D202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233145"/>
              </p:ext>
            </p:extLst>
          </p:nvPr>
        </p:nvGraphicFramePr>
        <p:xfrm>
          <a:off x="1493853" y="1243356"/>
          <a:ext cx="9991410" cy="552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642926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D990769-7E3D-624D-39E2-0D5F8338B8C9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Cartão Consignado de Benefício- RCC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4BF33AF0-5CF8-4028-84E4-C4E6D4F057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6541228"/>
              </p:ext>
            </p:extLst>
          </p:nvPr>
        </p:nvGraphicFramePr>
        <p:xfrm>
          <a:off x="1288473" y="2110740"/>
          <a:ext cx="10166648" cy="3962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698209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ço Reservado para Conteúdo 4" descr="Uma imagem contendo objeto, mesa, fio, luz&#10;&#10;Descrição gerada automaticamente">
            <a:extLst>
              <a:ext uri="{FF2B5EF4-FFF2-40B4-BE49-F238E27FC236}">
                <a16:creationId xmlns:a16="http://schemas.microsoft.com/office/drawing/2014/main" id="{DDC3F62A-65DC-4314-9C58-2FB9DCF164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10" r="8577"/>
          <a:stretch/>
        </p:blipFill>
        <p:spPr>
          <a:xfrm>
            <a:off x="6096000" y="0"/>
            <a:ext cx="6096000" cy="6858000"/>
          </a:xfr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394FEA0A-AAEB-457A-9E51-7C2409836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979" y="2994574"/>
            <a:ext cx="5451021" cy="1038059"/>
          </a:xfrm>
        </p:spPr>
        <p:txBody>
          <a:bodyPr>
            <a:normAutofit/>
          </a:bodyPr>
          <a:lstStyle/>
          <a:p>
            <a:r>
              <a:rPr lang="pt-BR" sz="4800" dirty="0"/>
              <a:t>Novas Operações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B7319CC4-4D6D-40C6-80FA-51366A29ABC0}"/>
              </a:ext>
            </a:extLst>
          </p:cNvPr>
          <p:cNvSpPr txBox="1">
            <a:spLocks/>
          </p:cNvSpPr>
          <p:nvPr/>
        </p:nvSpPr>
        <p:spPr>
          <a:xfrm>
            <a:off x="644979" y="4164980"/>
            <a:ext cx="1997860" cy="5996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pt-BR" sz="50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28739786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8A231177-1743-4848-9AC2-FCE22E20C8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918013"/>
              </p:ext>
            </p:extLst>
          </p:nvPr>
        </p:nvGraphicFramePr>
        <p:xfrm>
          <a:off x="757980" y="1691189"/>
          <a:ext cx="10515628" cy="4352347"/>
        </p:xfrm>
        <a:graphic>
          <a:graphicData uri="http://schemas.openxmlformats.org/drawingml/2006/table">
            <a:tbl>
              <a:tblPr firstRow="1" firstCol="1" lastRow="1" bandRow="1" bandCol="1">
                <a:tableStyleId>{5C22544A-7EE6-4342-B048-85BDC9FD1C3A}</a:tableStyleId>
              </a:tblPr>
              <a:tblGrid>
                <a:gridCol w="3645597">
                  <a:extLst>
                    <a:ext uri="{9D8B030D-6E8A-4147-A177-3AD203B41FA5}">
                      <a16:colId xmlns:a16="http://schemas.microsoft.com/office/drawing/2014/main" val="1218078490"/>
                    </a:ext>
                  </a:extLst>
                </a:gridCol>
                <a:gridCol w="757989">
                  <a:extLst>
                    <a:ext uri="{9D8B030D-6E8A-4147-A177-3AD203B41FA5}">
                      <a16:colId xmlns:a16="http://schemas.microsoft.com/office/drawing/2014/main" val="1951460297"/>
                    </a:ext>
                  </a:extLst>
                </a:gridCol>
                <a:gridCol w="697832">
                  <a:extLst>
                    <a:ext uri="{9D8B030D-6E8A-4147-A177-3AD203B41FA5}">
                      <a16:colId xmlns:a16="http://schemas.microsoft.com/office/drawing/2014/main" val="3358626438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557272251"/>
                    </a:ext>
                  </a:extLst>
                </a:gridCol>
                <a:gridCol w="673768">
                  <a:extLst>
                    <a:ext uri="{9D8B030D-6E8A-4147-A177-3AD203B41FA5}">
                      <a16:colId xmlns:a16="http://schemas.microsoft.com/office/drawing/2014/main" val="1019639387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358649955"/>
                    </a:ext>
                  </a:extLst>
                </a:gridCol>
                <a:gridCol w="649706">
                  <a:extLst>
                    <a:ext uri="{9D8B030D-6E8A-4147-A177-3AD203B41FA5}">
                      <a16:colId xmlns:a16="http://schemas.microsoft.com/office/drawing/2014/main" val="180527034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988482203"/>
                    </a:ext>
                  </a:extLst>
                </a:gridCol>
                <a:gridCol w="673768">
                  <a:extLst>
                    <a:ext uri="{9D8B030D-6E8A-4147-A177-3AD203B41FA5}">
                      <a16:colId xmlns:a16="http://schemas.microsoft.com/office/drawing/2014/main" val="1821727073"/>
                    </a:ext>
                  </a:extLst>
                </a:gridCol>
                <a:gridCol w="697832">
                  <a:extLst>
                    <a:ext uri="{9D8B030D-6E8A-4147-A177-3AD203B41FA5}">
                      <a16:colId xmlns:a16="http://schemas.microsoft.com/office/drawing/2014/main" val="2114333114"/>
                    </a:ext>
                  </a:extLst>
                </a:gridCol>
                <a:gridCol w="661736">
                  <a:extLst>
                    <a:ext uri="{9D8B030D-6E8A-4147-A177-3AD203B41FA5}">
                      <a16:colId xmlns:a16="http://schemas.microsoft.com/office/drawing/2014/main" val="1309686276"/>
                    </a:ext>
                  </a:extLst>
                </a:gridCol>
              </a:tblGrid>
              <a:tr h="10900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BANCO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jan/23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fev/23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mar/23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abr/23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mai/23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jun/23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jul/23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ago/23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set/23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out/23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extLst>
                  <a:ext uri="{0D108BD9-81ED-4DB2-BD59-A6C34878D82A}">
                    <a16:rowId xmlns:a16="http://schemas.microsoft.com/office/drawing/2014/main" val="2701058822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626 - BANCO C6 CONSIGNADO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527.766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158.783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66.701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71.111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64.902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38.910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41.564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45.872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85.245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69.340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extLst>
                  <a:ext uri="{0D108BD9-81ED-4DB2-BD59-A6C34878D82A}">
                    <a16:rowId xmlns:a16="http://schemas.microsoft.com/office/drawing/2014/main" val="189196965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029 BANCO ITAU CONSIGNADO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396.437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126.536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57.655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62.359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44.001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23.913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23.851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27.436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34.877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33.301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extLst>
                  <a:ext uri="{0D108BD9-81ED-4DB2-BD59-A6C34878D82A}">
                    <a16:rowId xmlns:a16="http://schemas.microsoft.com/office/drawing/2014/main" val="3537593532"/>
                  </a:ext>
                </a:extLst>
              </a:tr>
              <a:tr h="10900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623 - BANCO PAN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341.429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143.866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46.199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35.169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60.089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34.558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32.305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39.931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86.478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64.489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extLst>
                  <a:ext uri="{0D108BD9-81ED-4DB2-BD59-A6C34878D82A}">
                    <a16:rowId xmlns:a16="http://schemas.microsoft.com/office/drawing/2014/main" val="1836021004"/>
                  </a:ext>
                </a:extLst>
              </a:tr>
              <a:tr h="20488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033 - BANCO SANTANDER (BRASIL) S/A*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255.179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129.930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55.107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44.440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64.521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44.555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40.604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47.365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61.754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174.547*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extLst>
                  <a:ext uri="{0D108BD9-81ED-4DB2-BD59-A6C34878D82A}">
                    <a16:rowId xmlns:a16="http://schemas.microsoft.com/office/drawing/2014/main" val="2534258470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237 - BANCO BRADESCO S/A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209.044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179.898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79.241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112.962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94.096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77.269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79.018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99.944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99.959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117.273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extLst>
                  <a:ext uri="{0D108BD9-81ED-4DB2-BD59-A6C34878D82A}">
                    <a16:rowId xmlns:a16="http://schemas.microsoft.com/office/drawing/2014/main" val="3517177211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121 - BANCO AGIBANK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195.058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79.858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32.698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38.928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48.800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27.136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24.908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29.246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28.093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28.765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extLst>
                  <a:ext uri="{0D108BD9-81ED-4DB2-BD59-A6C34878D82A}">
                    <a16:rowId xmlns:a16="http://schemas.microsoft.com/office/drawing/2014/main" val="1424416128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341 - BANCO ITAU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185.015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110.649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51.429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80.082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74.074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44.333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38.992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49.153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50.958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55.501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extLst>
                  <a:ext uri="{0D108BD9-81ED-4DB2-BD59-A6C34878D82A}">
                    <a16:rowId xmlns:a16="http://schemas.microsoft.com/office/drawing/2014/main" val="1680279728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422 - BANCO SAFRA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138.524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21.967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8.212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11.705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21.707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7.950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6.736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10.004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8.726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8.731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extLst>
                  <a:ext uri="{0D108BD9-81ED-4DB2-BD59-A6C34878D82A}">
                    <a16:rowId xmlns:a16="http://schemas.microsoft.com/office/drawing/2014/main" val="1288709014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707 - BANCO DAYCOVAL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131.632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24.603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9.392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7.296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13.755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6.789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5.638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6.439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5.805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5.638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extLst>
                  <a:ext uri="{0D108BD9-81ED-4DB2-BD59-A6C34878D82A}">
                    <a16:rowId xmlns:a16="http://schemas.microsoft.com/office/drawing/2014/main" val="2079763778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104 - CAIXA ECONOMICA FEDERAL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109.167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86.973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36.858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69.565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45.380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28.792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30.001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41.481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42.040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46.376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extLst>
                  <a:ext uri="{0D108BD9-81ED-4DB2-BD59-A6C34878D82A}">
                    <a16:rowId xmlns:a16="http://schemas.microsoft.com/office/drawing/2014/main" val="2704025344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935 - FACTA FINANCEIRA S A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100.291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26.555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15.232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21.339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27.093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18.553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16.199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22.201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23.035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extLst>
                  <a:ext uri="{0D108BD9-81ED-4DB2-BD59-A6C34878D82A}">
                    <a16:rowId xmlns:a16="http://schemas.microsoft.com/office/drawing/2014/main" val="3632909356"/>
                  </a:ext>
                </a:extLst>
              </a:tr>
              <a:tr h="20600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389 - BANCO MERCANTIL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98.353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50.559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23.678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26.721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36.588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20.952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17.191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24.112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31.091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24.865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extLst>
                  <a:ext uri="{0D108BD9-81ED-4DB2-BD59-A6C34878D82A}">
                    <a16:rowId xmlns:a16="http://schemas.microsoft.com/office/drawing/2014/main" val="1237437327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001 - BANCO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85.961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65.348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37.267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47.941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45.157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36.438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35.266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43.239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42.827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45.905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extLst>
                  <a:ext uri="{0D108BD9-81ED-4DB2-BD59-A6C34878D82A}">
                    <a16:rowId xmlns:a16="http://schemas.microsoft.com/office/drawing/2014/main" val="776169127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254 - PARANA BANCO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81.548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18.853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9.194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11.309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15.081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5.420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4.132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4.402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3.641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3.937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extLst>
                  <a:ext uri="{0D108BD9-81ED-4DB2-BD59-A6C34878D82A}">
                    <a16:rowId xmlns:a16="http://schemas.microsoft.com/office/drawing/2014/main" val="4266066855"/>
                  </a:ext>
                </a:extLst>
              </a:tr>
              <a:tr h="19603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000 - Outras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51.346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38.815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34.719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22.975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26.211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17.357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19.002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37.668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17.497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33.258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extLst>
                  <a:ext uri="{0D108BD9-81ED-4DB2-BD59-A6C34878D82A}">
                    <a16:rowId xmlns:a16="http://schemas.microsoft.com/office/drawing/2014/main" val="2900363868"/>
                  </a:ext>
                </a:extLst>
              </a:tr>
              <a:tr h="20330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041 - BANCO DO ESTADO DO RIO GRANDE DO SUL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44.656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24.141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14.519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14.119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21.701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12.801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9.477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18.611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21.282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16.222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extLst>
                  <a:ext uri="{0D108BD9-81ED-4DB2-BD59-A6C34878D82A}">
                    <a16:rowId xmlns:a16="http://schemas.microsoft.com/office/drawing/2014/main" val="2070757192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318 - BANCO BMG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40.610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12.431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4.851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2.999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4.552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2.313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2.620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4.588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9.029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12.353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extLst>
                  <a:ext uri="{0D108BD9-81ED-4DB2-BD59-A6C34878D82A}">
                    <a16:rowId xmlns:a16="http://schemas.microsoft.com/office/drawing/2014/main" val="2424034986"/>
                  </a:ext>
                </a:extLst>
              </a:tr>
              <a:tr h="22924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908 - PARATI – CRED,  FINANCIAMENTO E INVESTIMENTO S.A.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35.318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6.787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2.198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1.151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2.606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1.186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1.107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extLst>
                  <a:ext uri="{0D108BD9-81ED-4DB2-BD59-A6C34878D82A}">
                    <a16:rowId xmlns:a16="http://schemas.microsoft.com/office/drawing/2014/main" val="934670067"/>
                  </a:ext>
                </a:extLst>
              </a:tr>
              <a:tr h="19729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329 - QI SOCIEDADE DE CREDITO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18.289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3.095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1.684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1.738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1.970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2.857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3.003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extLst>
                  <a:ext uri="{0D108BD9-81ED-4DB2-BD59-A6C34878D82A}">
                    <a16:rowId xmlns:a16="http://schemas.microsoft.com/office/drawing/2014/main" val="3503943237"/>
                  </a:ext>
                </a:extLst>
              </a:tr>
              <a:tr h="23163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359 - ZEMA CREDITO, FINANCIAMENTO E INVESTIMENTO S.A.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12.503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4.698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2.133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15.615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9.729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7.074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2.158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1.762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1.776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extLst>
                  <a:ext uri="{0D108BD9-81ED-4DB2-BD59-A6C34878D82A}">
                    <a16:rowId xmlns:a16="http://schemas.microsoft.com/office/drawing/2014/main" val="265212345"/>
                  </a:ext>
                </a:extLst>
              </a:tr>
              <a:tr h="10900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Total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3.058.126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1.314.345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588.316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688.226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727.525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460.512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437.241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534.758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656.434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768.315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85" marR="4485" marT="4485" marB="0" anchor="b"/>
                </a:tc>
                <a:extLst>
                  <a:ext uri="{0D108BD9-81ED-4DB2-BD59-A6C34878D82A}">
                    <a16:rowId xmlns:a16="http://schemas.microsoft.com/office/drawing/2014/main" val="1194385866"/>
                  </a:ext>
                </a:extLst>
              </a:tr>
            </a:tbl>
          </a:graphicData>
        </a:graphic>
      </p:graphicFrame>
      <p:sp>
        <p:nvSpPr>
          <p:cNvPr id="3" name="CaixaDeTexto 2">
            <a:extLst>
              <a:ext uri="{FF2B5EF4-FFF2-40B4-BE49-F238E27FC236}">
                <a16:creationId xmlns:a16="http://schemas.microsoft.com/office/drawing/2014/main" id="{98C7B434-53B5-481B-80DD-6F78E1847810}"/>
              </a:ext>
            </a:extLst>
          </p:cNvPr>
          <p:cNvSpPr txBox="1"/>
          <p:nvPr/>
        </p:nvSpPr>
        <p:spPr>
          <a:xfrm>
            <a:off x="649705" y="6240529"/>
            <a:ext cx="11609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 Instituição Financeira que reportou problema operacional de </a:t>
            </a:r>
            <a:r>
              <a:rPr lang="pt-BR" sz="1600" dirty="0" err="1"/>
              <a:t>desaverbação</a:t>
            </a:r>
            <a:r>
              <a:rPr lang="pt-BR" sz="1600" dirty="0"/>
              <a:t> em massa e </a:t>
            </a:r>
            <a:r>
              <a:rPr lang="pt-BR" sz="1600" dirty="0" err="1"/>
              <a:t>reaverbações</a:t>
            </a:r>
            <a:r>
              <a:rPr lang="pt-BR" sz="1600" dirty="0"/>
              <a:t> de recuperação: 114mil contratos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A061D64A-D3FC-E719-EB48-AC6E9EF7C958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Margem Livre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26018735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6F7C6DED-A545-A1A3-2C61-0738A7C718B3}"/>
              </a:ext>
            </a:extLst>
          </p:cNvPr>
          <p:cNvSpPr txBox="1"/>
          <p:nvPr/>
        </p:nvSpPr>
        <p:spPr>
          <a:xfrm>
            <a:off x="649705" y="6511825"/>
            <a:ext cx="11609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 Instituição Financeira que reportou problema operacional de </a:t>
            </a:r>
            <a:r>
              <a:rPr lang="pt-BR" sz="1600" dirty="0" err="1"/>
              <a:t>desaverbação</a:t>
            </a:r>
            <a:r>
              <a:rPr lang="pt-BR" sz="1600" dirty="0"/>
              <a:t> em massa e </a:t>
            </a:r>
            <a:r>
              <a:rPr lang="pt-BR" sz="1600" dirty="0" err="1"/>
              <a:t>reaverbações</a:t>
            </a:r>
            <a:r>
              <a:rPr lang="pt-BR" sz="1600" dirty="0"/>
              <a:t> de recuperação: 114mil contratos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4C2CE6C0-2024-2850-A9B2-9C152FA5D189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Margem Livre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97C0C93E-4A31-4185-8091-4B27727249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1794870"/>
              </p:ext>
            </p:extLst>
          </p:nvPr>
        </p:nvGraphicFramePr>
        <p:xfrm>
          <a:off x="462225" y="1259857"/>
          <a:ext cx="11424976" cy="52443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74220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70D137-3084-4A3D-9F02-7FFE2A041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229" y="2467340"/>
            <a:ext cx="4754880" cy="2115047"/>
          </a:xfrm>
        </p:spPr>
        <p:txBody>
          <a:bodyPr/>
          <a:lstStyle/>
          <a:p>
            <a:r>
              <a:rPr lang="pt-BR" dirty="0"/>
              <a:t>Principais Conceitos</a:t>
            </a:r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A1AF5282-AEAC-48AF-9A61-22C7019FFEBA}"/>
              </a:ext>
            </a:extLst>
          </p:cNvPr>
          <p:cNvSpPr/>
          <p:nvPr/>
        </p:nvSpPr>
        <p:spPr>
          <a:xfrm>
            <a:off x="5079109" y="640457"/>
            <a:ext cx="684877" cy="645532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6719EAA4-D2B6-4C3B-84C9-FD82FB811F10}"/>
              </a:ext>
            </a:extLst>
          </p:cNvPr>
          <p:cNvSpPr/>
          <p:nvPr/>
        </p:nvSpPr>
        <p:spPr>
          <a:xfrm>
            <a:off x="5111789" y="1993650"/>
            <a:ext cx="717066" cy="717066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D5F61718-2E8C-4FAD-8528-E68EC0A51CFC}"/>
              </a:ext>
            </a:extLst>
          </p:cNvPr>
          <p:cNvSpPr/>
          <p:nvPr/>
        </p:nvSpPr>
        <p:spPr>
          <a:xfrm>
            <a:off x="5111790" y="3204104"/>
            <a:ext cx="717066" cy="690503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FF468313-0C82-4516-803B-FC8728B4E31F}"/>
              </a:ext>
            </a:extLst>
          </p:cNvPr>
          <p:cNvSpPr txBox="1"/>
          <p:nvPr/>
        </p:nvSpPr>
        <p:spPr>
          <a:xfrm>
            <a:off x="5828853" y="1813574"/>
            <a:ext cx="54700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/>
              <a:t>Reserva de Margem Consignável – RMC: </a:t>
            </a:r>
            <a:r>
              <a:rPr lang="pt-BR" sz="1600" dirty="0"/>
              <a:t>limite reservado na renda mensal do benefício para uso exclusivo do cartão de crédito, indicando a contratação de um cartão de crédito consignado; 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7AC4A44A-46CC-4926-A0EB-9A3A051CFCC7}"/>
              </a:ext>
            </a:extLst>
          </p:cNvPr>
          <p:cNvSpPr txBox="1"/>
          <p:nvPr/>
        </p:nvSpPr>
        <p:spPr>
          <a:xfrm>
            <a:off x="5910497" y="4088436"/>
            <a:ext cx="54455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/>
              <a:t>Reserva de Cartão Consignado – RCC: </a:t>
            </a:r>
            <a:r>
              <a:rPr lang="pt-BR" sz="1600" dirty="0"/>
              <a:t>limite reservado na renda mensal do benefício para uso exclusivo do cartão de benefícios, indicando a contratação de cartão consignado de benefício;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CEFF9918-48B4-49F0-872B-99E6A35E1E0A}"/>
              </a:ext>
            </a:extLst>
          </p:cNvPr>
          <p:cNvSpPr txBox="1"/>
          <p:nvPr/>
        </p:nvSpPr>
        <p:spPr>
          <a:xfrm>
            <a:off x="5828854" y="562714"/>
            <a:ext cx="56991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/>
              <a:t>Empréstimo pessoal consignado:</a:t>
            </a:r>
            <a:r>
              <a:rPr lang="pt-BR" sz="1600" dirty="0"/>
              <a:t> a modalidade de crédito concedida exclusivamente por instituição financeira para empréstimo de dinheiro, cujo pagamento é realizado por desconto de parcelas mensais fixas no benefício do contratante;</a:t>
            </a:r>
          </a:p>
          <a:p>
            <a:pPr>
              <a:lnSpc>
                <a:spcPct val="150000"/>
              </a:lnSpc>
            </a:pPr>
            <a:endParaRPr lang="pt-BR" sz="1600" dirty="0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D5F61718-2E8C-4FAD-8528-E68EC0A51CFC}"/>
              </a:ext>
            </a:extLst>
          </p:cNvPr>
          <p:cNvSpPr/>
          <p:nvPr/>
        </p:nvSpPr>
        <p:spPr>
          <a:xfrm>
            <a:off x="5127670" y="4262738"/>
            <a:ext cx="717066" cy="690503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7AC4A44A-46CC-4926-A0EB-9A3A051CFCC7}"/>
              </a:ext>
            </a:extLst>
          </p:cNvPr>
          <p:cNvSpPr txBox="1"/>
          <p:nvPr/>
        </p:nvSpPr>
        <p:spPr>
          <a:xfrm>
            <a:off x="5881007" y="2920153"/>
            <a:ext cx="550772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/>
              <a:t>Cartão de crédito consignado</a:t>
            </a:r>
            <a:r>
              <a:rPr lang="pt-BR" sz="1600" dirty="0"/>
              <a:t>: a modalidade de crédito concedida por instituição consignatária acordante ao titular do benefício, para ser movimentado até o limite previamente estabelecido, por meio do respectivo cartão;</a:t>
            </a:r>
          </a:p>
          <a:p>
            <a:r>
              <a:rPr lang="pt-BR" sz="1600" dirty="0"/>
              <a:t> </a:t>
            </a: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D5F61718-2E8C-4FAD-8528-E68EC0A51CFC}"/>
              </a:ext>
            </a:extLst>
          </p:cNvPr>
          <p:cNvSpPr/>
          <p:nvPr/>
        </p:nvSpPr>
        <p:spPr>
          <a:xfrm>
            <a:off x="5177550" y="5581556"/>
            <a:ext cx="717066" cy="690503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6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7AC4A44A-46CC-4926-A0EB-9A3A051CFCC7}"/>
              </a:ext>
            </a:extLst>
          </p:cNvPr>
          <p:cNvSpPr txBox="1"/>
          <p:nvPr/>
        </p:nvSpPr>
        <p:spPr>
          <a:xfrm>
            <a:off x="5881007" y="5307532"/>
            <a:ext cx="55948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/>
              <a:t>Cartão consignado de benefício: </a:t>
            </a:r>
            <a:r>
              <a:rPr lang="pt-BR" sz="1600" dirty="0"/>
              <a:t>a forma de operação concedida por instituição consignatária acordante para contratação e financiamento de bens, de despesas decorrentes de serviços e saques, e concessão de outros benefícios vinculados ao respectivo cartão; </a:t>
            </a:r>
          </a:p>
        </p:txBody>
      </p:sp>
    </p:spTree>
    <p:extLst>
      <p:ext uri="{BB962C8B-B14F-4D97-AF65-F5344CB8AC3E}">
        <p14:creationId xmlns:p14="http://schemas.microsoft.com/office/powerpoint/2010/main" val="28442767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Gráfico 17">
            <a:extLst>
              <a:ext uri="{FF2B5EF4-FFF2-40B4-BE49-F238E27FC236}">
                <a16:creationId xmlns:a16="http://schemas.microsoft.com/office/drawing/2014/main" id="{1AFE501D-1B32-4125-90AD-ADC16F4614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8279530"/>
              </p:ext>
            </p:extLst>
          </p:nvPr>
        </p:nvGraphicFramePr>
        <p:xfrm>
          <a:off x="376955" y="1856317"/>
          <a:ext cx="5540876" cy="4259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Conector reto 4">
            <a:extLst>
              <a:ext uri="{FF2B5EF4-FFF2-40B4-BE49-F238E27FC236}">
                <a16:creationId xmlns:a16="http://schemas.microsoft.com/office/drawing/2014/main" id="{9FD464B4-97EF-485B-8258-BAF4F626CABB}"/>
              </a:ext>
            </a:extLst>
          </p:cNvPr>
          <p:cNvCxnSpPr>
            <a:cxnSpLocks/>
          </p:cNvCxnSpPr>
          <p:nvPr/>
        </p:nvCxnSpPr>
        <p:spPr>
          <a:xfrm flipH="1">
            <a:off x="6095999" y="1567832"/>
            <a:ext cx="1" cy="513889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E3C579C9-7741-4184-822E-A30CE1A05AE7}"/>
              </a:ext>
            </a:extLst>
          </p:cNvPr>
          <p:cNvSpPr txBox="1"/>
          <p:nvPr/>
        </p:nvSpPr>
        <p:spPr>
          <a:xfrm>
            <a:off x="6095999" y="6212379"/>
            <a:ext cx="55408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 Desconsiderando montante declarado pela instituição </a:t>
            </a:r>
          </a:p>
          <a:p>
            <a:r>
              <a:rPr lang="pt-BR" sz="1600" dirty="0"/>
              <a:t>financeira que reportou problema operacional: 114mil contratos</a:t>
            </a:r>
          </a:p>
        </p:txBody>
      </p:sp>
      <p:graphicFrame>
        <p:nvGraphicFramePr>
          <p:cNvPr id="21" name="Gráfico 20">
            <a:extLst>
              <a:ext uri="{FF2B5EF4-FFF2-40B4-BE49-F238E27FC236}">
                <a16:creationId xmlns:a16="http://schemas.microsoft.com/office/drawing/2014/main" id="{EFDC3D48-59C3-416C-A6D0-7E1D89A05A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3257323"/>
              </p:ext>
            </p:extLst>
          </p:nvPr>
        </p:nvGraphicFramePr>
        <p:xfrm>
          <a:off x="6274170" y="1988239"/>
          <a:ext cx="5540876" cy="41272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ítulo 1">
            <a:extLst>
              <a:ext uri="{FF2B5EF4-FFF2-40B4-BE49-F238E27FC236}">
                <a16:creationId xmlns:a16="http://schemas.microsoft.com/office/drawing/2014/main" id="{4AB7433D-3090-8018-DB48-A094B2959897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Margem Livre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5FE0B6F0-6D85-B6E6-BC0A-BE74E7F656A0}"/>
              </a:ext>
            </a:extLst>
          </p:cNvPr>
          <p:cNvSpPr txBox="1"/>
          <p:nvPr/>
        </p:nvSpPr>
        <p:spPr>
          <a:xfrm>
            <a:off x="231117" y="6190281"/>
            <a:ext cx="5686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* Considerando o montante declarado pela IF de </a:t>
            </a:r>
            <a:r>
              <a:rPr lang="pt-BR" sz="1600" dirty="0" err="1"/>
              <a:t>desaverbação</a:t>
            </a:r>
            <a:r>
              <a:rPr lang="pt-BR" sz="1600" dirty="0"/>
              <a:t> em massa e </a:t>
            </a:r>
            <a:r>
              <a:rPr lang="pt-BR" sz="1600" dirty="0" err="1"/>
              <a:t>reaverbações</a:t>
            </a:r>
            <a:r>
              <a:rPr lang="pt-BR" sz="1600" dirty="0"/>
              <a:t> de recuperação: 114mil contratos</a:t>
            </a:r>
          </a:p>
        </p:txBody>
      </p:sp>
    </p:spTree>
    <p:extLst>
      <p:ext uri="{BB962C8B-B14F-4D97-AF65-F5344CB8AC3E}">
        <p14:creationId xmlns:p14="http://schemas.microsoft.com/office/powerpoint/2010/main" val="22334624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46DAED98-B1FC-498D-A858-C879C5EC2F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70199"/>
              </p:ext>
            </p:extLst>
          </p:nvPr>
        </p:nvGraphicFramePr>
        <p:xfrm>
          <a:off x="830183" y="1877417"/>
          <a:ext cx="10306130" cy="3932744"/>
        </p:xfrm>
        <a:graphic>
          <a:graphicData uri="http://schemas.openxmlformats.org/drawingml/2006/table">
            <a:tbl>
              <a:tblPr firstRow="1" firstCol="1" lastRow="1" bandRow="1" bandCol="1">
                <a:tableStyleId>{5C22544A-7EE6-4342-B048-85BDC9FD1C3A}</a:tableStyleId>
              </a:tblPr>
              <a:tblGrid>
                <a:gridCol w="3152274">
                  <a:extLst>
                    <a:ext uri="{9D8B030D-6E8A-4147-A177-3AD203B41FA5}">
                      <a16:colId xmlns:a16="http://schemas.microsoft.com/office/drawing/2014/main" val="2189249708"/>
                    </a:ext>
                  </a:extLst>
                </a:gridCol>
                <a:gridCol w="637673">
                  <a:extLst>
                    <a:ext uri="{9D8B030D-6E8A-4147-A177-3AD203B41FA5}">
                      <a16:colId xmlns:a16="http://schemas.microsoft.com/office/drawing/2014/main" val="393680055"/>
                    </a:ext>
                  </a:extLst>
                </a:gridCol>
                <a:gridCol w="709863">
                  <a:extLst>
                    <a:ext uri="{9D8B030D-6E8A-4147-A177-3AD203B41FA5}">
                      <a16:colId xmlns:a16="http://schemas.microsoft.com/office/drawing/2014/main" val="3234904440"/>
                    </a:ext>
                  </a:extLst>
                </a:gridCol>
                <a:gridCol w="782053">
                  <a:extLst>
                    <a:ext uri="{9D8B030D-6E8A-4147-A177-3AD203B41FA5}">
                      <a16:colId xmlns:a16="http://schemas.microsoft.com/office/drawing/2014/main" val="3272229281"/>
                    </a:ext>
                  </a:extLst>
                </a:gridCol>
                <a:gridCol w="745958">
                  <a:extLst>
                    <a:ext uri="{9D8B030D-6E8A-4147-A177-3AD203B41FA5}">
                      <a16:colId xmlns:a16="http://schemas.microsoft.com/office/drawing/2014/main" val="4237509921"/>
                    </a:ext>
                  </a:extLst>
                </a:gridCol>
                <a:gridCol w="806116">
                  <a:extLst>
                    <a:ext uri="{9D8B030D-6E8A-4147-A177-3AD203B41FA5}">
                      <a16:colId xmlns:a16="http://schemas.microsoft.com/office/drawing/2014/main" val="4072657704"/>
                    </a:ext>
                  </a:extLst>
                </a:gridCol>
                <a:gridCol w="757989">
                  <a:extLst>
                    <a:ext uri="{9D8B030D-6E8A-4147-A177-3AD203B41FA5}">
                      <a16:colId xmlns:a16="http://schemas.microsoft.com/office/drawing/2014/main" val="2313607376"/>
                    </a:ext>
                  </a:extLst>
                </a:gridCol>
                <a:gridCol w="721895">
                  <a:extLst>
                    <a:ext uri="{9D8B030D-6E8A-4147-A177-3AD203B41FA5}">
                      <a16:colId xmlns:a16="http://schemas.microsoft.com/office/drawing/2014/main" val="528176075"/>
                    </a:ext>
                  </a:extLst>
                </a:gridCol>
                <a:gridCol w="709863">
                  <a:extLst>
                    <a:ext uri="{9D8B030D-6E8A-4147-A177-3AD203B41FA5}">
                      <a16:colId xmlns:a16="http://schemas.microsoft.com/office/drawing/2014/main" val="100333066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640344849"/>
                    </a:ext>
                  </a:extLst>
                </a:gridCol>
                <a:gridCol w="596646">
                  <a:extLst>
                    <a:ext uri="{9D8B030D-6E8A-4147-A177-3AD203B41FA5}">
                      <a16:colId xmlns:a16="http://schemas.microsoft.com/office/drawing/2014/main" val="3448990538"/>
                    </a:ext>
                  </a:extLst>
                </a:gridCol>
              </a:tblGrid>
              <a:tr h="17917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BANCO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jan/2023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fev/2023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mar/2023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abr/2023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mai/2023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jun/2023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jul/2023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ago/2023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set/2023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out/2023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extLst>
                  <a:ext uri="{0D108BD9-81ED-4DB2-BD59-A6C34878D82A}">
                    <a16:rowId xmlns:a16="http://schemas.microsoft.com/office/drawing/2014/main" val="2612625087"/>
                  </a:ext>
                </a:extLst>
              </a:tr>
              <a:tr h="25023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623 - BANCO PAN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51.227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46.706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16.352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15.525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15.993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12.816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12.669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15.677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40.806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31.245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extLst>
                  <a:ext uri="{0D108BD9-81ED-4DB2-BD59-A6C34878D82A}">
                    <a16:rowId xmlns:a16="http://schemas.microsoft.com/office/drawing/2014/main" val="2002878324"/>
                  </a:ext>
                </a:extLst>
              </a:tr>
              <a:tr h="25271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237 - BANCO BRADESCO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25.616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21.804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11.854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15.589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15.213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12.117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13.892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13.805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11.958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11.631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extLst>
                  <a:ext uri="{0D108BD9-81ED-4DB2-BD59-A6C34878D82A}">
                    <a16:rowId xmlns:a16="http://schemas.microsoft.com/office/drawing/2014/main" val="287901850"/>
                  </a:ext>
                </a:extLst>
              </a:tr>
              <a:tr h="17917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318 - BANCO BMG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22.163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19.132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9.723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12.914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10.263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7.300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5.853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7.043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9.842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10.959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extLst>
                  <a:ext uri="{0D108BD9-81ED-4DB2-BD59-A6C34878D82A}">
                    <a16:rowId xmlns:a16="http://schemas.microsoft.com/office/drawing/2014/main" val="1052995668"/>
                  </a:ext>
                </a:extLst>
              </a:tr>
              <a:tr h="25271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707 - BANCO DAYCOVAL S. 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17.270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16.641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10.598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4.034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3.764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3.035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3.150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3.031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2.932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extLst>
                  <a:ext uri="{0D108BD9-81ED-4DB2-BD59-A6C34878D82A}">
                    <a16:rowId xmlns:a16="http://schemas.microsoft.com/office/drawing/2014/main" val="676370293"/>
                  </a:ext>
                </a:extLst>
              </a:tr>
              <a:tr h="25271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935 - FACTA FINANCEIRA S A 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16.046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11.330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4.791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5.536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4.907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2.987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4.201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extLst>
                  <a:ext uri="{0D108BD9-81ED-4DB2-BD59-A6C34878D82A}">
                    <a16:rowId xmlns:a16="http://schemas.microsoft.com/office/drawing/2014/main" val="3411576374"/>
                  </a:ext>
                </a:extLst>
              </a:tr>
              <a:tr h="38939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934 - AGIBANK FINANCEIRA S/A CREDITO, FINANCIAMENTO E INVESTI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7.596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6.306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4.811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4.917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3.198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1.274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4.616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extLst>
                  <a:ext uri="{0D108BD9-81ED-4DB2-BD59-A6C34878D82A}">
                    <a16:rowId xmlns:a16="http://schemas.microsoft.com/office/drawing/2014/main" val="1827470377"/>
                  </a:ext>
                </a:extLst>
              </a:tr>
              <a:tr h="25271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033 - BANCO SANTANDER (BRASIL)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7.357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7.539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3.222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5.227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6.099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5.346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5.785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6.681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8.336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13.023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extLst>
                  <a:ext uri="{0D108BD9-81ED-4DB2-BD59-A6C34878D82A}">
                    <a16:rowId xmlns:a16="http://schemas.microsoft.com/office/drawing/2014/main" val="2475174015"/>
                  </a:ext>
                </a:extLst>
              </a:tr>
              <a:tr h="25271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389 - BANCO MERCANTIL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4.564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5.071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7.134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5.527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5.916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3.718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4.095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3.309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3.349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extLst>
                  <a:ext uri="{0D108BD9-81ED-4DB2-BD59-A6C34878D82A}">
                    <a16:rowId xmlns:a16="http://schemas.microsoft.com/office/drawing/2014/main" val="2866091261"/>
                  </a:ext>
                </a:extLst>
              </a:tr>
              <a:tr h="25271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104 - CAIXA ECONOMICA FEDERAL 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extLst>
                  <a:ext uri="{0D108BD9-81ED-4DB2-BD59-A6C34878D82A}">
                    <a16:rowId xmlns:a16="http://schemas.microsoft.com/office/drawing/2014/main" val="3049241042"/>
                  </a:ext>
                </a:extLst>
              </a:tr>
              <a:tr h="25267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041 - BANCO ESTADO DO RIO GRANDE DO SUL S/A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extLst>
                  <a:ext uri="{0D108BD9-81ED-4DB2-BD59-A6C34878D82A}">
                    <a16:rowId xmlns:a16="http://schemas.microsoft.com/office/drawing/2014/main" val="4263105941"/>
                  </a:ext>
                </a:extLst>
              </a:tr>
              <a:tr h="17917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465 - CAPITAL CONSIG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1.839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extLst>
                  <a:ext uri="{0D108BD9-81ED-4DB2-BD59-A6C34878D82A}">
                    <a16:rowId xmlns:a16="http://schemas.microsoft.com/office/drawing/2014/main" val="3808626236"/>
                  </a:ext>
                </a:extLst>
              </a:tr>
              <a:tr h="25271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121 - BANCO AGIBANK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4.531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3.452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3.419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4.199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5.332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7.702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extLst>
                  <a:ext uri="{0D108BD9-81ED-4DB2-BD59-A6C34878D82A}">
                    <a16:rowId xmlns:a16="http://schemas.microsoft.com/office/drawing/2014/main" val="1591747159"/>
                  </a:ext>
                </a:extLst>
              </a:tr>
              <a:tr h="17917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243 - BANCO MASTER S.A. 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678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1.929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2.347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3.379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extLst>
                  <a:ext uri="{0D108BD9-81ED-4DB2-BD59-A6C34878D82A}">
                    <a16:rowId xmlns:a16="http://schemas.microsoft.com/office/drawing/2014/main" val="197341280"/>
                  </a:ext>
                </a:extLst>
              </a:tr>
              <a:tr h="37558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932 - GAZINCRED S.A SOCIEDADE DE CREDITO, FINAN E INVESTIMENT 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1.267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extLst>
                  <a:ext uri="{0D108BD9-81ED-4DB2-BD59-A6C34878D82A}">
                    <a16:rowId xmlns:a16="http://schemas.microsoft.com/office/drawing/2014/main" val="2467754052"/>
                  </a:ext>
                </a:extLst>
              </a:tr>
              <a:tr h="179171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153.225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135.827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69.412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70.906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71.194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53.885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55.752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64.291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91.839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91.289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7" marR="6797" marT="6797" marB="0" anchor="b"/>
                </a:tc>
                <a:extLst>
                  <a:ext uri="{0D108BD9-81ED-4DB2-BD59-A6C34878D82A}">
                    <a16:rowId xmlns:a16="http://schemas.microsoft.com/office/drawing/2014/main" val="1836079812"/>
                  </a:ext>
                </a:extLst>
              </a:tr>
            </a:tbl>
          </a:graphicData>
        </a:graphic>
      </p:graphicFrame>
      <p:sp>
        <p:nvSpPr>
          <p:cNvPr id="3" name="CaixaDeTexto 2">
            <a:extLst>
              <a:ext uri="{FF2B5EF4-FFF2-40B4-BE49-F238E27FC236}">
                <a16:creationId xmlns:a16="http://schemas.microsoft.com/office/drawing/2014/main" id="{9EB4544D-D042-C41E-4E62-00EA706505B8}"/>
              </a:ext>
            </a:extLst>
          </p:cNvPr>
          <p:cNvSpPr txBox="1"/>
          <p:nvPr/>
        </p:nvSpPr>
        <p:spPr>
          <a:xfrm>
            <a:off x="757980" y="6115501"/>
            <a:ext cx="7033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*Instituições que não tiveram novas operações de RMC em algumas competências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37ABF86E-814B-01D5-0413-AF218B043D30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Cartão de Crédito Consignado - RMC 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8811944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B3ADABA-BECB-668A-99A2-EF84FC25B33B}"/>
              </a:ext>
            </a:extLst>
          </p:cNvPr>
          <p:cNvSpPr txBox="1"/>
          <p:nvPr/>
        </p:nvSpPr>
        <p:spPr>
          <a:xfrm>
            <a:off x="757980" y="6537530"/>
            <a:ext cx="7033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*Instituições que não tiveram novas operações de RMC em algumas competências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BBB7731-E54E-A765-8D31-4C1EB3BB2820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Cartão de Crédito Consignado - RMC 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737F4946-80E7-4B41-A510-E15D5A792AE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3017733"/>
              </p:ext>
            </p:extLst>
          </p:nvPr>
        </p:nvGraphicFramePr>
        <p:xfrm>
          <a:off x="502418" y="1285562"/>
          <a:ext cx="11312046" cy="5125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825104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Gráfico 13">
            <a:extLst>
              <a:ext uri="{FF2B5EF4-FFF2-40B4-BE49-F238E27FC236}">
                <a16:creationId xmlns:a16="http://schemas.microsoft.com/office/drawing/2014/main" id="{D8BF840D-4DF4-46AF-A68B-978DA0113F9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110337"/>
              </p:ext>
            </p:extLst>
          </p:nvPr>
        </p:nvGraphicFramePr>
        <p:xfrm>
          <a:off x="1055687" y="2057400"/>
          <a:ext cx="10080625" cy="4101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ítulo 1">
            <a:extLst>
              <a:ext uri="{FF2B5EF4-FFF2-40B4-BE49-F238E27FC236}">
                <a16:creationId xmlns:a16="http://schemas.microsoft.com/office/drawing/2014/main" id="{8C7F7957-B4AB-A7D4-D207-75170CB67822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Cartão de Crédito Consignado - RMC 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37621219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754AACDC-CA44-4CCC-ABFD-969B9212B2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150760"/>
              </p:ext>
            </p:extLst>
          </p:nvPr>
        </p:nvGraphicFramePr>
        <p:xfrm>
          <a:off x="1055688" y="2019300"/>
          <a:ext cx="10080629" cy="3816537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2964889">
                  <a:extLst>
                    <a:ext uri="{9D8B030D-6E8A-4147-A177-3AD203B41FA5}">
                      <a16:colId xmlns:a16="http://schemas.microsoft.com/office/drawing/2014/main" val="3396881503"/>
                    </a:ext>
                  </a:extLst>
                </a:gridCol>
                <a:gridCol w="711574">
                  <a:extLst>
                    <a:ext uri="{9D8B030D-6E8A-4147-A177-3AD203B41FA5}">
                      <a16:colId xmlns:a16="http://schemas.microsoft.com/office/drawing/2014/main" val="3830043846"/>
                    </a:ext>
                  </a:extLst>
                </a:gridCol>
                <a:gridCol w="711574">
                  <a:extLst>
                    <a:ext uri="{9D8B030D-6E8A-4147-A177-3AD203B41FA5}">
                      <a16:colId xmlns:a16="http://schemas.microsoft.com/office/drawing/2014/main" val="2387095487"/>
                    </a:ext>
                  </a:extLst>
                </a:gridCol>
                <a:gridCol w="711574">
                  <a:extLst>
                    <a:ext uri="{9D8B030D-6E8A-4147-A177-3AD203B41FA5}">
                      <a16:colId xmlns:a16="http://schemas.microsoft.com/office/drawing/2014/main" val="448508303"/>
                    </a:ext>
                  </a:extLst>
                </a:gridCol>
                <a:gridCol w="711574">
                  <a:extLst>
                    <a:ext uri="{9D8B030D-6E8A-4147-A177-3AD203B41FA5}">
                      <a16:colId xmlns:a16="http://schemas.microsoft.com/office/drawing/2014/main" val="3641197471"/>
                    </a:ext>
                  </a:extLst>
                </a:gridCol>
                <a:gridCol w="711574">
                  <a:extLst>
                    <a:ext uri="{9D8B030D-6E8A-4147-A177-3AD203B41FA5}">
                      <a16:colId xmlns:a16="http://schemas.microsoft.com/office/drawing/2014/main" val="3374062640"/>
                    </a:ext>
                  </a:extLst>
                </a:gridCol>
                <a:gridCol w="711574">
                  <a:extLst>
                    <a:ext uri="{9D8B030D-6E8A-4147-A177-3AD203B41FA5}">
                      <a16:colId xmlns:a16="http://schemas.microsoft.com/office/drawing/2014/main" val="1889049315"/>
                    </a:ext>
                  </a:extLst>
                </a:gridCol>
                <a:gridCol w="711574">
                  <a:extLst>
                    <a:ext uri="{9D8B030D-6E8A-4147-A177-3AD203B41FA5}">
                      <a16:colId xmlns:a16="http://schemas.microsoft.com/office/drawing/2014/main" val="1914751086"/>
                    </a:ext>
                  </a:extLst>
                </a:gridCol>
                <a:gridCol w="711574">
                  <a:extLst>
                    <a:ext uri="{9D8B030D-6E8A-4147-A177-3AD203B41FA5}">
                      <a16:colId xmlns:a16="http://schemas.microsoft.com/office/drawing/2014/main" val="2250038887"/>
                    </a:ext>
                  </a:extLst>
                </a:gridCol>
                <a:gridCol w="711574">
                  <a:extLst>
                    <a:ext uri="{9D8B030D-6E8A-4147-A177-3AD203B41FA5}">
                      <a16:colId xmlns:a16="http://schemas.microsoft.com/office/drawing/2014/main" val="2118028372"/>
                    </a:ext>
                  </a:extLst>
                </a:gridCol>
                <a:gridCol w="711574">
                  <a:extLst>
                    <a:ext uri="{9D8B030D-6E8A-4147-A177-3AD203B41FA5}">
                      <a16:colId xmlns:a16="http://schemas.microsoft.com/office/drawing/2014/main" val="1990602947"/>
                    </a:ext>
                  </a:extLst>
                </a:gridCol>
              </a:tblGrid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BANCO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 err="1">
                          <a:effectLst/>
                        </a:rPr>
                        <a:t>jan</a:t>
                      </a:r>
                      <a:r>
                        <a:rPr lang="pt-BR" sz="1100" u="none" strike="noStrike" dirty="0">
                          <a:effectLst/>
                        </a:rPr>
                        <a:t>/23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fev/23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mar/23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abr/23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mai/23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jun/23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jul/23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ago/23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set/23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out/23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9005803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623 - BANCO PAN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85.536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75.545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28.708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34.786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34.826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27.780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27.059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34.109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24.632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27.866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82182952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318 - BANCO BMG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53.886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41.877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21.817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33.730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27.589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18.599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17.170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19.647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16.560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17.637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58606868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935 - FACTA FINANCEIRA S A 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28.678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20.380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12.796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17.028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14.110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9.160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10.666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14.083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15.638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18587069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121 - BANCO AGIBANK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26.749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23.027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21.394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28.082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16.624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9.588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9.368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9.792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8.686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8.937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9346390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707 - BANCO DAYCOVAL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18.553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16.036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9.717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6.625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7.734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6.721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6.764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7.419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6.822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6.856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29284075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243 - BANCO MASTER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13.457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17.617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8.692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5.706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4.785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5.563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7.109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5.817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6.594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42626803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033 - BANCO SANTANDER (BRASIL) S/A 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11.842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11.424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4.964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94879510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389 - BANCO MERCANTIL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4.720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9.418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14.790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10.953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11.241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7.712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5.969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8.238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7.718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90665925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465 - CAPITAL CONSIG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1.361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3.275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4.890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5.512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6.544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63526636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254 - PARANA BANCO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636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77209825"/>
                  </a:ext>
                </a:extLst>
              </a:tr>
              <a:tr h="466437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934 - AGIBANK FINANCEIRA S/A CREDITO, FINANCIAMENTO E INVESTI 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12.395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65502070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000 – Outras *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7372395"/>
                  </a:ext>
                </a:extLst>
              </a:tr>
              <a:tr h="2577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245.287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217.015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123.911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139.066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119.270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86.305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86.623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100.057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91.044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98.510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79850176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EBCA002F-055B-FAEB-A6C4-D01B0556D08F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Cartão Consignado de Benefício - RCC 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CEE8C98C-FA64-22B8-6371-96C357BED375}"/>
              </a:ext>
            </a:extLst>
          </p:cNvPr>
          <p:cNvSpPr txBox="1"/>
          <p:nvPr/>
        </p:nvSpPr>
        <p:spPr>
          <a:xfrm>
            <a:off x="757980" y="6115501"/>
            <a:ext cx="7033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*Instituições que não tiveram novas operações de RCC em algumas competências</a:t>
            </a:r>
          </a:p>
        </p:txBody>
      </p:sp>
    </p:spTree>
    <p:extLst>
      <p:ext uri="{BB962C8B-B14F-4D97-AF65-F5344CB8AC3E}">
        <p14:creationId xmlns:p14="http://schemas.microsoft.com/office/powerpoint/2010/main" val="16872492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AD46CE82-EA58-599E-ADC6-EBEA20BB0496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/>
              <a:t>Novas Operações – Cartão Consignado de Benefício - RCC   </a:t>
            </a:r>
          </a:p>
          <a:p>
            <a:pPr algn="ctr"/>
            <a:endParaRPr lang="pt-BR" sz="1800"/>
          </a:p>
          <a:p>
            <a:pPr algn="ctr"/>
            <a:r>
              <a:rPr lang="pt-BR" sz="1800"/>
              <a:t>(Previdenciário e LOAS)</a:t>
            </a:r>
            <a:br>
              <a:rPr lang="pt-BR" sz="1800"/>
            </a:br>
            <a:endParaRPr lang="pt-BR" sz="1800"/>
          </a:p>
          <a:p>
            <a:pPr algn="ctr"/>
            <a:r>
              <a:rPr lang="pt-BR" sz="2700">
                <a:solidFill>
                  <a:srgbClr val="FFC000"/>
                </a:solidFill>
              </a:rPr>
              <a:t>2023</a:t>
            </a:r>
            <a:endParaRPr lang="pt-BR" sz="2700" dirty="0">
              <a:solidFill>
                <a:srgbClr val="FFC000"/>
              </a:solidFill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B3ADABA-BECB-668A-99A2-EF84FC25B33B}"/>
              </a:ext>
            </a:extLst>
          </p:cNvPr>
          <p:cNvSpPr txBox="1"/>
          <p:nvPr/>
        </p:nvSpPr>
        <p:spPr>
          <a:xfrm>
            <a:off x="757980" y="6537530"/>
            <a:ext cx="7033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/>
              <a:t>*Instituições que não tiveram novas operações de RCC em algumas competências</a:t>
            </a:r>
            <a:endParaRPr lang="pt-BR" sz="1600" dirty="0"/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5C0A494F-D9AB-4A5B-97ED-45175EFE58A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0802793"/>
              </p:ext>
            </p:extLst>
          </p:nvPr>
        </p:nvGraphicFramePr>
        <p:xfrm>
          <a:off x="955964" y="1285562"/>
          <a:ext cx="10837718" cy="4916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71130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4B26BE63-E5F4-436D-8C4B-0332DF7B60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5085901"/>
              </p:ext>
            </p:extLst>
          </p:nvPr>
        </p:nvGraphicFramePr>
        <p:xfrm>
          <a:off x="1055687" y="1726409"/>
          <a:ext cx="10080625" cy="45190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ítulo 1">
            <a:extLst>
              <a:ext uri="{FF2B5EF4-FFF2-40B4-BE49-F238E27FC236}">
                <a16:creationId xmlns:a16="http://schemas.microsoft.com/office/drawing/2014/main" id="{97F7005D-CC6C-F111-CD57-4A988371E478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Cartão Consignado de Benefício - RCC 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18549281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5F406901-12EF-46F6-A753-B3F21049F0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2137227"/>
              </p:ext>
            </p:extLst>
          </p:nvPr>
        </p:nvGraphicFramePr>
        <p:xfrm>
          <a:off x="1055689" y="1552574"/>
          <a:ext cx="10080620" cy="4674483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3059111">
                  <a:extLst>
                    <a:ext uri="{9D8B030D-6E8A-4147-A177-3AD203B41FA5}">
                      <a16:colId xmlns:a16="http://schemas.microsoft.com/office/drawing/2014/main" val="807999961"/>
                    </a:ext>
                  </a:extLst>
                </a:gridCol>
                <a:gridCol w="709863">
                  <a:extLst>
                    <a:ext uri="{9D8B030D-6E8A-4147-A177-3AD203B41FA5}">
                      <a16:colId xmlns:a16="http://schemas.microsoft.com/office/drawing/2014/main" val="1290811277"/>
                    </a:ext>
                  </a:extLst>
                </a:gridCol>
                <a:gridCol w="770021">
                  <a:extLst>
                    <a:ext uri="{9D8B030D-6E8A-4147-A177-3AD203B41FA5}">
                      <a16:colId xmlns:a16="http://schemas.microsoft.com/office/drawing/2014/main" val="177527428"/>
                    </a:ext>
                  </a:extLst>
                </a:gridCol>
                <a:gridCol w="721895">
                  <a:extLst>
                    <a:ext uri="{9D8B030D-6E8A-4147-A177-3AD203B41FA5}">
                      <a16:colId xmlns:a16="http://schemas.microsoft.com/office/drawing/2014/main" val="537970931"/>
                    </a:ext>
                  </a:extLst>
                </a:gridCol>
                <a:gridCol w="637674">
                  <a:extLst>
                    <a:ext uri="{9D8B030D-6E8A-4147-A177-3AD203B41FA5}">
                      <a16:colId xmlns:a16="http://schemas.microsoft.com/office/drawing/2014/main" val="48813238"/>
                    </a:ext>
                  </a:extLst>
                </a:gridCol>
                <a:gridCol w="745958">
                  <a:extLst>
                    <a:ext uri="{9D8B030D-6E8A-4147-A177-3AD203B41FA5}">
                      <a16:colId xmlns:a16="http://schemas.microsoft.com/office/drawing/2014/main" val="2893099258"/>
                    </a:ext>
                  </a:extLst>
                </a:gridCol>
                <a:gridCol w="709863">
                  <a:extLst>
                    <a:ext uri="{9D8B030D-6E8A-4147-A177-3AD203B41FA5}">
                      <a16:colId xmlns:a16="http://schemas.microsoft.com/office/drawing/2014/main" val="1600299749"/>
                    </a:ext>
                  </a:extLst>
                </a:gridCol>
                <a:gridCol w="649705">
                  <a:extLst>
                    <a:ext uri="{9D8B030D-6E8A-4147-A177-3AD203B41FA5}">
                      <a16:colId xmlns:a16="http://schemas.microsoft.com/office/drawing/2014/main" val="3995727732"/>
                    </a:ext>
                  </a:extLst>
                </a:gridCol>
                <a:gridCol w="709863">
                  <a:extLst>
                    <a:ext uri="{9D8B030D-6E8A-4147-A177-3AD203B41FA5}">
                      <a16:colId xmlns:a16="http://schemas.microsoft.com/office/drawing/2014/main" val="852587589"/>
                    </a:ext>
                  </a:extLst>
                </a:gridCol>
                <a:gridCol w="745958">
                  <a:extLst>
                    <a:ext uri="{9D8B030D-6E8A-4147-A177-3AD203B41FA5}">
                      <a16:colId xmlns:a16="http://schemas.microsoft.com/office/drawing/2014/main" val="1815876185"/>
                    </a:ext>
                  </a:extLst>
                </a:gridCol>
                <a:gridCol w="620709">
                  <a:extLst>
                    <a:ext uri="{9D8B030D-6E8A-4147-A177-3AD203B41FA5}">
                      <a16:colId xmlns:a16="http://schemas.microsoft.com/office/drawing/2014/main" val="1916742288"/>
                    </a:ext>
                  </a:extLst>
                </a:gridCol>
              </a:tblGrid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BANCO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jan/23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fev/23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mar/23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abr/23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mai/23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jun/23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jul/23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ago/23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set/23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out/23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extLst>
                  <a:ext uri="{0D108BD9-81ED-4DB2-BD59-A6C34878D82A}">
                    <a16:rowId xmlns:a16="http://schemas.microsoft.com/office/drawing/2014/main" val="1620747298"/>
                  </a:ext>
                </a:extLst>
              </a:tr>
              <a:tr h="21351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001 - BANCO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47.001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31.965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17.597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23.212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28.021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22.353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21.414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31.940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24.565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27.226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extLst>
                  <a:ext uri="{0D108BD9-81ED-4DB2-BD59-A6C34878D82A}">
                    <a16:rowId xmlns:a16="http://schemas.microsoft.com/office/drawing/2014/main" val="2689052583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237 - BANCO BRADESCO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22.984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16.981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14.472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14.515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22.627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18.970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23.309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34.094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31.491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32.452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extLst>
                  <a:ext uri="{0D108BD9-81ED-4DB2-BD59-A6C34878D82A}">
                    <a16:rowId xmlns:a16="http://schemas.microsoft.com/office/drawing/2014/main" val="1264942786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121 - BANCO AGIBANK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8.070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5.156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5.673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9.467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17.321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18.746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20.259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31.478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38.128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56.176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extLst>
                  <a:ext uri="{0D108BD9-81ED-4DB2-BD59-A6C34878D82A}">
                    <a16:rowId xmlns:a16="http://schemas.microsoft.com/office/drawing/2014/main" val="4164280976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341 - BANCO ITAU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6.739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6.950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6.057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6.219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4.737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5.079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7.497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6.423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4.615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extLst>
                  <a:ext uri="{0D108BD9-81ED-4DB2-BD59-A6C34878D82A}">
                    <a16:rowId xmlns:a16="http://schemas.microsoft.com/office/drawing/2014/main" val="601142155"/>
                  </a:ext>
                </a:extLst>
              </a:tr>
              <a:tr h="34156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908 - PARATI - CREDITO, FINANCIAMENTO E INVESTIMENTO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4.559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2.929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1.642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1.633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4.701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4.286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3.235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extLst>
                  <a:ext uri="{0D108BD9-81ED-4DB2-BD59-A6C34878D82A}">
                    <a16:rowId xmlns:a16="http://schemas.microsoft.com/office/drawing/2014/main" val="3209384475"/>
                  </a:ext>
                </a:extLst>
              </a:tr>
              <a:tr h="255737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033 - BANCO SANTANDER (BRASIL)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4.341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5.629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5.848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10.908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16.203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13.410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20.926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24.003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17.986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18.897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extLst>
                  <a:ext uri="{0D108BD9-81ED-4DB2-BD59-A6C34878D82A}">
                    <a16:rowId xmlns:a16="http://schemas.microsoft.com/office/drawing/2014/main" val="1428986841"/>
                  </a:ext>
                </a:extLst>
              </a:tr>
              <a:tr h="21351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626 - BANCO C6 CONSIGNADO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3.460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6.004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9.330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15.575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35.924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30.460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31.398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36.049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30.154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34.608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extLst>
                  <a:ext uri="{0D108BD9-81ED-4DB2-BD59-A6C34878D82A}">
                    <a16:rowId xmlns:a16="http://schemas.microsoft.com/office/drawing/2014/main" val="1561735662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707 - BANCO DAYCOVAL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2.854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6.409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9.625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8.586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32.087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34.420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38.308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52.850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42.218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33.612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extLst>
                  <a:ext uri="{0D108BD9-81ED-4DB2-BD59-A6C34878D82A}">
                    <a16:rowId xmlns:a16="http://schemas.microsoft.com/office/drawing/2014/main" val="3519512256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012 - BANCO INBURSA S.A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2.438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3.418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7.290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11.404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27.139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18.490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15.843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21.714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18.324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18.659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extLst>
                  <a:ext uri="{0D108BD9-81ED-4DB2-BD59-A6C34878D82A}">
                    <a16:rowId xmlns:a16="http://schemas.microsoft.com/office/drawing/2014/main" val="500061397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254 - PARANA BANCO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2.139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7.428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11.091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23.765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24.204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16.410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19.444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21.175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16.965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17.156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extLst>
                  <a:ext uri="{0D108BD9-81ED-4DB2-BD59-A6C34878D82A}">
                    <a16:rowId xmlns:a16="http://schemas.microsoft.com/office/drawing/2014/main" val="2246565149"/>
                  </a:ext>
                </a:extLst>
              </a:tr>
              <a:tr h="34156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925 - BRB - CREDITO, FINANCIAMENTO E INVESTIMENTO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1.702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2.596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6.108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7.634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5.590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5.831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18.447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25.230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extLst>
                  <a:ext uri="{0D108BD9-81ED-4DB2-BD59-A6C34878D82A}">
                    <a16:rowId xmlns:a16="http://schemas.microsoft.com/office/drawing/2014/main" val="2521138496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069 - BANCO CREFISA S.A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1.696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4.781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14.298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21.359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9.909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10.913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14.952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18.328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12.427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10.228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extLst>
                  <a:ext uri="{0D108BD9-81ED-4DB2-BD59-A6C34878D82A}">
                    <a16:rowId xmlns:a16="http://schemas.microsoft.com/office/drawing/2014/main" val="1482505313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623 - BANCO PAN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2.706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6.529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2.320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16.847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30.846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29.875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16.717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15.926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extLst>
                  <a:ext uri="{0D108BD9-81ED-4DB2-BD59-A6C34878D82A}">
                    <a16:rowId xmlns:a16="http://schemas.microsoft.com/office/drawing/2014/main" val="186520892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000 - Outras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887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1.901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1.334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4.455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3.309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2.569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74.406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2.305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2.576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extLst>
                  <a:ext uri="{0D108BD9-81ED-4DB2-BD59-A6C34878D82A}">
                    <a16:rowId xmlns:a16="http://schemas.microsoft.com/office/drawing/2014/main" val="1762547766"/>
                  </a:ext>
                </a:extLst>
              </a:tr>
              <a:tr h="213512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029 BANCO ITAU CONSIGNADO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751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1.727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2.603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1.535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1.729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extLst>
                  <a:ext uri="{0D108BD9-81ED-4DB2-BD59-A6C34878D82A}">
                    <a16:rowId xmlns:a16="http://schemas.microsoft.com/office/drawing/2014/main" val="1956263758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935 - FACTA FINANCEIRA S 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2.003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2.153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11.515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15.481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17.283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34.308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40.367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extLst>
                  <a:ext uri="{0D108BD9-81ED-4DB2-BD59-A6C34878D82A}">
                    <a16:rowId xmlns:a16="http://schemas.microsoft.com/office/drawing/2014/main" val="2481068276"/>
                  </a:ext>
                </a:extLst>
              </a:tr>
              <a:tr h="22337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041 - BANCO ESTADO DO RIO GRANDE DO SUL S/A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573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1.411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1.943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895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4.871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35.197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67.260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38.807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extLst>
                  <a:ext uri="{0D108BD9-81ED-4DB2-BD59-A6C34878D82A}">
                    <a16:rowId xmlns:a16="http://schemas.microsoft.com/office/drawing/2014/main" val="244557966"/>
                  </a:ext>
                </a:extLst>
              </a:tr>
              <a:tr h="255737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748 - BANCO COOPERATIVO SICREDI S A 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extLst>
                  <a:ext uri="{0D108BD9-81ED-4DB2-BD59-A6C34878D82A}">
                    <a16:rowId xmlns:a16="http://schemas.microsoft.com/office/drawing/2014/main" val="2852337437"/>
                  </a:ext>
                </a:extLst>
              </a:tr>
              <a:tr h="29795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394 - BANCO BRADESCO FINANCIAMENTOS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extLst>
                  <a:ext uri="{0D108BD9-81ED-4DB2-BD59-A6C34878D82A}">
                    <a16:rowId xmlns:a16="http://schemas.microsoft.com/office/drawing/2014/main" val="4091362991"/>
                  </a:ext>
                </a:extLst>
              </a:tr>
              <a:tr h="255737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389 - BANCO MERCANTIL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541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extLst>
                  <a:ext uri="{0D108BD9-81ED-4DB2-BD59-A6C34878D82A}">
                    <a16:rowId xmlns:a16="http://schemas.microsoft.com/office/drawing/2014/main" val="408925150"/>
                  </a:ext>
                </a:extLst>
              </a:tr>
              <a:tr h="17185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Todas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113.646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106.650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121.362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161.606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247.762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233.108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276.419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425.950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384.642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382.238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3" marR="2123" marT="2123" marB="0" anchor="b"/>
                </a:tc>
                <a:extLst>
                  <a:ext uri="{0D108BD9-81ED-4DB2-BD59-A6C34878D82A}">
                    <a16:rowId xmlns:a16="http://schemas.microsoft.com/office/drawing/2014/main" val="2739973908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4E2589D9-4069-23F6-0C02-25361F841A21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Portabilidade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29819764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B427358F-0A7B-5338-531E-BB279EB78632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Portabilidade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FB626451-72A6-421E-842E-1CD2176C627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3608291"/>
              </p:ext>
            </p:extLst>
          </p:nvPr>
        </p:nvGraphicFramePr>
        <p:xfrm>
          <a:off x="1055688" y="1337274"/>
          <a:ext cx="10363921" cy="552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686809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B427358F-0A7B-5338-531E-BB279EB78632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Portabilidade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FB626451-72A6-421E-842E-1CD2176C627A}"/>
              </a:ext>
            </a:extLst>
          </p:cNvPr>
          <p:cNvGraphicFramePr>
            <a:graphicFrameLocks/>
          </p:cNvGraphicFramePr>
          <p:nvPr/>
        </p:nvGraphicFramePr>
        <p:xfrm>
          <a:off x="341644" y="1337274"/>
          <a:ext cx="11545556" cy="5353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75722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08313" y="120718"/>
            <a:ext cx="9617528" cy="1449837"/>
          </a:xfrm>
        </p:spPr>
        <p:txBody>
          <a:bodyPr/>
          <a:lstStyle/>
          <a:p>
            <a:pPr algn="ctr"/>
            <a:r>
              <a:rPr lang="pt-BR" dirty="0"/>
              <a:t>Evolução das Taxas de Juros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08313" y="1355600"/>
            <a:ext cx="10050237" cy="5153483"/>
          </a:xfrm>
        </p:spPr>
        <p:txBody>
          <a:bodyPr>
            <a:noAutofit/>
          </a:bodyPr>
          <a:lstStyle/>
          <a:p>
            <a:endParaRPr lang="pt-BR" sz="2700" b="1" dirty="0"/>
          </a:p>
          <a:p>
            <a:r>
              <a:rPr lang="pt-BR" sz="2700" b="1" dirty="0"/>
              <a:t>28/09/2017</a:t>
            </a:r>
            <a:r>
              <a:rPr lang="pt-BR" sz="2700" dirty="0"/>
              <a:t> – 2,08% Empréstimo e 3,06% Cartão de Crédito</a:t>
            </a:r>
          </a:p>
          <a:p>
            <a:endParaRPr lang="pt-BR" dirty="0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830092BC-F863-445F-3C9A-A80158746D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09353"/>
              </p:ext>
            </p:extLst>
          </p:nvPr>
        </p:nvGraphicFramePr>
        <p:xfrm>
          <a:off x="1208312" y="1721615"/>
          <a:ext cx="10327196" cy="36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1799">
                  <a:extLst>
                    <a:ext uri="{9D8B030D-6E8A-4147-A177-3AD203B41FA5}">
                      <a16:colId xmlns:a16="http://schemas.microsoft.com/office/drawing/2014/main" val="481231848"/>
                    </a:ext>
                  </a:extLst>
                </a:gridCol>
                <a:gridCol w="2581799">
                  <a:extLst>
                    <a:ext uri="{9D8B030D-6E8A-4147-A177-3AD203B41FA5}">
                      <a16:colId xmlns:a16="http://schemas.microsoft.com/office/drawing/2014/main" val="453151272"/>
                    </a:ext>
                  </a:extLst>
                </a:gridCol>
                <a:gridCol w="2581799">
                  <a:extLst>
                    <a:ext uri="{9D8B030D-6E8A-4147-A177-3AD203B41FA5}">
                      <a16:colId xmlns:a16="http://schemas.microsoft.com/office/drawing/2014/main" val="3595466"/>
                    </a:ext>
                  </a:extLst>
                </a:gridCol>
                <a:gridCol w="2581799">
                  <a:extLst>
                    <a:ext uri="{9D8B030D-6E8A-4147-A177-3AD203B41FA5}">
                      <a16:colId xmlns:a16="http://schemas.microsoft.com/office/drawing/2014/main" val="1643264801"/>
                    </a:ext>
                  </a:extLst>
                </a:gridCol>
              </a:tblGrid>
              <a:tr h="18542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b="1" dirty="0"/>
                        <a:t>Resolução CNPS</a:t>
                      </a:r>
                      <a:endParaRPr lang="pt-B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Teto da Taxa de Juros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pt-B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Vigência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2362092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BR" dirty="0">
                          <a:solidFill>
                            <a:schemeClr val="bg1"/>
                          </a:solidFill>
                        </a:rPr>
                        <a:t>Empréstimo Pessoal</a:t>
                      </a:r>
                      <a:endParaRPr lang="pt-BR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solidFill>
                            <a:schemeClr val="bg1"/>
                          </a:solidFill>
                        </a:rPr>
                        <a:t>Cartão de Crédito e Cartão Benefício</a:t>
                      </a:r>
                      <a:endParaRPr lang="pt-BR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823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/>
                        <a:t>28/09/2017</a:t>
                      </a:r>
                      <a:endParaRPr lang="pt-B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2,08%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3,06%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29/12/2017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0866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17/03/2020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1,80%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2,07%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19/03/2020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154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28/09/2021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2,14%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3,06%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10/12/2021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1924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13/03/2023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1,70%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2,62%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16/03/2023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0519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28/03/2023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1,97%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2,89%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31/03/2023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63139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17/08/2023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1,91%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2,83%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25/08/2023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9939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b="1" dirty="0"/>
                        <a:t>16/10/2023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1,84%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2,73%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23/10/2023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28296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01522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ABD1CF84-99A5-4245-A26C-9FD430DB266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4198169"/>
              </p:ext>
            </p:extLst>
          </p:nvPr>
        </p:nvGraphicFramePr>
        <p:xfrm>
          <a:off x="1055687" y="2057400"/>
          <a:ext cx="10080625" cy="4145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ítulo 1">
            <a:extLst>
              <a:ext uri="{FF2B5EF4-FFF2-40B4-BE49-F238E27FC236}">
                <a16:creationId xmlns:a16="http://schemas.microsoft.com/office/drawing/2014/main" id="{93861110-9197-5603-84E9-15C1EFEE9861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Portabilidade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8341083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D0B99EBA-085E-414D-8CA3-6AD84FA0C6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203108"/>
              </p:ext>
            </p:extLst>
          </p:nvPr>
        </p:nvGraphicFramePr>
        <p:xfrm>
          <a:off x="1055688" y="1856317"/>
          <a:ext cx="10080626" cy="4173226"/>
        </p:xfrm>
        <a:graphic>
          <a:graphicData uri="http://schemas.openxmlformats.org/drawingml/2006/table">
            <a:tbl>
              <a:tblPr firstRow="1" firstCol="1" lastRow="1" bandRow="1" bandCol="1">
                <a:tableStyleId>{5C22544A-7EE6-4342-B048-85BDC9FD1C3A}</a:tableStyleId>
              </a:tblPr>
              <a:tblGrid>
                <a:gridCol w="3949449">
                  <a:extLst>
                    <a:ext uri="{9D8B030D-6E8A-4147-A177-3AD203B41FA5}">
                      <a16:colId xmlns:a16="http://schemas.microsoft.com/office/drawing/2014/main" val="3761387959"/>
                    </a:ext>
                  </a:extLst>
                </a:gridCol>
                <a:gridCol w="505326">
                  <a:extLst>
                    <a:ext uri="{9D8B030D-6E8A-4147-A177-3AD203B41FA5}">
                      <a16:colId xmlns:a16="http://schemas.microsoft.com/office/drawing/2014/main" val="1339019813"/>
                    </a:ext>
                  </a:extLst>
                </a:gridCol>
                <a:gridCol w="589548">
                  <a:extLst>
                    <a:ext uri="{9D8B030D-6E8A-4147-A177-3AD203B41FA5}">
                      <a16:colId xmlns:a16="http://schemas.microsoft.com/office/drawing/2014/main" val="443860962"/>
                    </a:ext>
                  </a:extLst>
                </a:gridCol>
                <a:gridCol w="649705">
                  <a:extLst>
                    <a:ext uri="{9D8B030D-6E8A-4147-A177-3AD203B41FA5}">
                      <a16:colId xmlns:a16="http://schemas.microsoft.com/office/drawing/2014/main" val="3804836467"/>
                    </a:ext>
                  </a:extLst>
                </a:gridCol>
                <a:gridCol w="601579">
                  <a:extLst>
                    <a:ext uri="{9D8B030D-6E8A-4147-A177-3AD203B41FA5}">
                      <a16:colId xmlns:a16="http://schemas.microsoft.com/office/drawing/2014/main" val="3549066338"/>
                    </a:ext>
                  </a:extLst>
                </a:gridCol>
                <a:gridCol w="601579">
                  <a:extLst>
                    <a:ext uri="{9D8B030D-6E8A-4147-A177-3AD203B41FA5}">
                      <a16:colId xmlns:a16="http://schemas.microsoft.com/office/drawing/2014/main" val="2987597801"/>
                    </a:ext>
                  </a:extLst>
                </a:gridCol>
                <a:gridCol w="625642">
                  <a:extLst>
                    <a:ext uri="{9D8B030D-6E8A-4147-A177-3AD203B41FA5}">
                      <a16:colId xmlns:a16="http://schemas.microsoft.com/office/drawing/2014/main" val="728583172"/>
                    </a:ext>
                  </a:extLst>
                </a:gridCol>
                <a:gridCol w="625642">
                  <a:extLst>
                    <a:ext uri="{9D8B030D-6E8A-4147-A177-3AD203B41FA5}">
                      <a16:colId xmlns:a16="http://schemas.microsoft.com/office/drawing/2014/main" val="3900998578"/>
                    </a:ext>
                  </a:extLst>
                </a:gridCol>
                <a:gridCol w="709863">
                  <a:extLst>
                    <a:ext uri="{9D8B030D-6E8A-4147-A177-3AD203B41FA5}">
                      <a16:colId xmlns:a16="http://schemas.microsoft.com/office/drawing/2014/main" val="4230314173"/>
                    </a:ext>
                  </a:extLst>
                </a:gridCol>
                <a:gridCol w="637674">
                  <a:extLst>
                    <a:ext uri="{9D8B030D-6E8A-4147-A177-3AD203B41FA5}">
                      <a16:colId xmlns:a16="http://schemas.microsoft.com/office/drawing/2014/main" val="246709586"/>
                    </a:ext>
                  </a:extLst>
                </a:gridCol>
                <a:gridCol w="584619">
                  <a:extLst>
                    <a:ext uri="{9D8B030D-6E8A-4147-A177-3AD203B41FA5}">
                      <a16:colId xmlns:a16="http://schemas.microsoft.com/office/drawing/2014/main" val="2659990069"/>
                    </a:ext>
                  </a:extLst>
                </a:gridCol>
              </a:tblGrid>
              <a:tr h="1105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BANCO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jan/23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fev/23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mar/23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abr/23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mai/23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jun/23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jul/23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ago/23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set/23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out/23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extLst>
                  <a:ext uri="{0D108BD9-81ED-4DB2-BD59-A6C34878D82A}">
                    <a16:rowId xmlns:a16="http://schemas.microsoft.com/office/drawing/2014/main" val="3923314547"/>
                  </a:ext>
                </a:extLst>
              </a:tr>
              <a:tr h="25983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254 - PARANA BANCO S. 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76.777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83.543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48.910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110.625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113.502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85.658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96.182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126.437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91.964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119.363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extLst>
                  <a:ext uri="{0D108BD9-81ED-4DB2-BD59-A6C34878D82A}">
                    <a16:rowId xmlns:a16="http://schemas.microsoft.com/office/drawing/2014/main" val="2563917776"/>
                  </a:ext>
                </a:extLst>
              </a:tr>
              <a:tr h="17483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341 - BANCO ITAU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70.670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54.191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37.359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34.742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62.253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71.908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52.923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66.833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66.650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67.673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extLst>
                  <a:ext uri="{0D108BD9-81ED-4DB2-BD59-A6C34878D82A}">
                    <a16:rowId xmlns:a16="http://schemas.microsoft.com/office/drawing/2014/main" val="1737277556"/>
                  </a:ext>
                </a:extLst>
              </a:tr>
              <a:tr h="25983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237 - BANCO BRADESCO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47.933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34.881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25.842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61.228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54.776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40.839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46.156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70.922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70.436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84.096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extLst>
                  <a:ext uri="{0D108BD9-81ED-4DB2-BD59-A6C34878D82A}">
                    <a16:rowId xmlns:a16="http://schemas.microsoft.com/office/drawing/2014/main" val="29820445"/>
                  </a:ext>
                </a:extLst>
              </a:tr>
              <a:tr h="25983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001 - BANCO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47.846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34.211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23.000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32.142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31.539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26.207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27.659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38.845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36.564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39.900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extLst>
                  <a:ext uri="{0D108BD9-81ED-4DB2-BD59-A6C34878D82A}">
                    <a16:rowId xmlns:a16="http://schemas.microsoft.com/office/drawing/2014/main" val="290367809"/>
                  </a:ext>
                </a:extLst>
              </a:tr>
              <a:tr h="25412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029 BANCO ITAU CONSIGNADO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25.030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16.424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9.827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18.762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49.594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32.010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36.889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42.570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35.655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47.200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extLst>
                  <a:ext uri="{0D108BD9-81ED-4DB2-BD59-A6C34878D82A}">
                    <a16:rowId xmlns:a16="http://schemas.microsoft.com/office/drawing/2014/main" val="1247062218"/>
                  </a:ext>
                </a:extLst>
              </a:tr>
              <a:tr h="25820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389 - BANCO MERCANTIL DO BRASIL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23.559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19.504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11.674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3.429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9.232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10.121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9.458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23.531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22.454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23.445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extLst>
                  <a:ext uri="{0D108BD9-81ED-4DB2-BD59-A6C34878D82A}">
                    <a16:rowId xmlns:a16="http://schemas.microsoft.com/office/drawing/2014/main" val="2121958424"/>
                  </a:ext>
                </a:extLst>
              </a:tr>
              <a:tr h="25983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033 - BANCO SANTANDER (BRASIL)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23.403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22.615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17.426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36.775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57.255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44.361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62.230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74.113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55.276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52.880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extLst>
                  <a:ext uri="{0D108BD9-81ED-4DB2-BD59-A6C34878D82A}">
                    <a16:rowId xmlns:a16="http://schemas.microsoft.com/office/drawing/2014/main" val="2467616674"/>
                  </a:ext>
                </a:extLst>
              </a:tr>
              <a:tr h="25983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104 - CAIXA ECONOMICA FEDERAL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18.165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12.888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6.786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13.339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11.879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20.393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14.089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33.879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35.958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50.917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extLst>
                  <a:ext uri="{0D108BD9-81ED-4DB2-BD59-A6C34878D82A}">
                    <a16:rowId xmlns:a16="http://schemas.microsoft.com/office/drawing/2014/main" val="2551235865"/>
                  </a:ext>
                </a:extLst>
              </a:tr>
              <a:tr h="17483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121 - BANCO AGIBANK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18.165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56.167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33.413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40.588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90.234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72.512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63.889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79.422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75.337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88.928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extLst>
                  <a:ext uri="{0D108BD9-81ED-4DB2-BD59-A6C34878D82A}">
                    <a16:rowId xmlns:a16="http://schemas.microsoft.com/office/drawing/2014/main" val="514347911"/>
                  </a:ext>
                </a:extLst>
              </a:tr>
              <a:tr h="17483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623 - BANCO PAN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12.069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26.153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20.312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17.722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20.124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23.690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26.753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35.480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29.307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30.604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extLst>
                  <a:ext uri="{0D108BD9-81ED-4DB2-BD59-A6C34878D82A}">
                    <a16:rowId xmlns:a16="http://schemas.microsoft.com/office/drawing/2014/main" val="3260151776"/>
                  </a:ext>
                </a:extLst>
              </a:tr>
              <a:tr h="1105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000 - Outras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9.729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10.252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15.656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20.966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28.298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29.243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36.923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86.987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70.024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90.343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extLst>
                  <a:ext uri="{0D108BD9-81ED-4DB2-BD59-A6C34878D82A}">
                    <a16:rowId xmlns:a16="http://schemas.microsoft.com/office/drawing/2014/main" val="1923759541"/>
                  </a:ext>
                </a:extLst>
              </a:tr>
              <a:tr h="23188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041 - BANCO DO ESTADO DO RIO GRANDE DO SUL S/A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8.724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10.171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7.231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5.563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6.129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10.700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9.908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35.579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66.111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61.133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extLst>
                  <a:ext uri="{0D108BD9-81ED-4DB2-BD59-A6C34878D82A}">
                    <a16:rowId xmlns:a16="http://schemas.microsoft.com/office/drawing/2014/main" val="3429906025"/>
                  </a:ext>
                </a:extLst>
              </a:tr>
              <a:tr h="25983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626 - BANCO C6 CONSIGNADO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8.432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12.215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13.414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23.396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52.117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43.384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42.902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47.852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38.659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41.758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extLst>
                  <a:ext uri="{0D108BD9-81ED-4DB2-BD59-A6C34878D82A}">
                    <a16:rowId xmlns:a16="http://schemas.microsoft.com/office/drawing/2014/main" val="184525035"/>
                  </a:ext>
                </a:extLst>
              </a:tr>
              <a:tr h="259833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707 - BANCO DAYCOVAL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5.055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9.739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11.839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13.394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34.775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34.443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38.858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54.963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43.998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38.563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extLst>
                  <a:ext uri="{0D108BD9-81ED-4DB2-BD59-A6C34878D82A}">
                    <a16:rowId xmlns:a16="http://schemas.microsoft.com/office/drawing/2014/main" val="94221426"/>
                  </a:ext>
                </a:extLst>
              </a:tr>
              <a:tr h="22084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394 - BANCO BRADESCO FINANCIAMENTOS S.A.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4.726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3.585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3.862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6.681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7.059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6.306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6.556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6.230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4.119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3.471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extLst>
                  <a:ext uri="{0D108BD9-81ED-4DB2-BD59-A6C34878D82A}">
                    <a16:rowId xmlns:a16="http://schemas.microsoft.com/office/drawing/2014/main" val="2905610470"/>
                  </a:ext>
                </a:extLst>
              </a:tr>
              <a:tr h="17483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739 - BANCO CETELEM S.A.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4.244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2.094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extLst>
                  <a:ext uri="{0D108BD9-81ED-4DB2-BD59-A6C34878D82A}">
                    <a16:rowId xmlns:a16="http://schemas.microsoft.com/office/drawing/2014/main" val="4260839504"/>
                  </a:ext>
                </a:extLst>
              </a:tr>
              <a:tr h="17483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318 - BANCO BMG S. A.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3.046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3.848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1.577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539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954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648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727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1.012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844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982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extLst>
                  <a:ext uri="{0D108BD9-81ED-4DB2-BD59-A6C34878D82A}">
                    <a16:rowId xmlns:a16="http://schemas.microsoft.com/office/drawing/2014/main" val="2376283990"/>
                  </a:ext>
                </a:extLst>
              </a:tr>
              <a:tr h="1105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Total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407.573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412.481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288.830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439.911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629.720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552.423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572.102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824.655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743.356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841.256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77" marR="4077" marT="4077" marB="0" anchor="b"/>
                </a:tc>
                <a:extLst>
                  <a:ext uri="{0D108BD9-81ED-4DB2-BD59-A6C34878D82A}">
                    <a16:rowId xmlns:a16="http://schemas.microsoft.com/office/drawing/2014/main" val="2867589972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3E58A090-185E-9C6F-D229-A28F42FF7EEB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Refinanciamento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36995981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403C58E1-E64A-BE6D-ED33-131898A9F982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Refinanciamento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C19F848C-BC71-48C7-B0A8-88F7BBC1CF1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0624131"/>
              </p:ext>
            </p:extLst>
          </p:nvPr>
        </p:nvGraphicFramePr>
        <p:xfrm>
          <a:off x="1055689" y="1243356"/>
          <a:ext cx="10700882" cy="5447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018019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FA311CF5-161F-42E6-9853-6086B84DDE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6470558"/>
              </p:ext>
            </p:extLst>
          </p:nvPr>
        </p:nvGraphicFramePr>
        <p:xfrm>
          <a:off x="1055689" y="1769323"/>
          <a:ext cx="10080624" cy="45759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ítulo 1">
            <a:extLst>
              <a:ext uri="{FF2B5EF4-FFF2-40B4-BE49-F238E27FC236}">
                <a16:creationId xmlns:a16="http://schemas.microsoft.com/office/drawing/2014/main" id="{4A7F66AD-298F-48CA-6F2D-8D4D95FED52B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Refinanciamento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28107622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F2EE150C-3177-44D1-996A-F62C4D2C9C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328429"/>
              </p:ext>
            </p:extLst>
          </p:nvPr>
        </p:nvGraphicFramePr>
        <p:xfrm>
          <a:off x="757980" y="1956599"/>
          <a:ext cx="10777529" cy="4022172"/>
        </p:xfrm>
        <a:graphic>
          <a:graphicData uri="http://schemas.openxmlformats.org/drawingml/2006/table">
            <a:tbl>
              <a:tblPr firstRow="1" firstCol="1" lastRow="1" bandRow="1" bandCol="1">
                <a:tableStyleId>{5C22544A-7EE6-4342-B048-85BDC9FD1C3A}</a:tableStyleId>
              </a:tblPr>
              <a:tblGrid>
                <a:gridCol w="4022359">
                  <a:extLst>
                    <a:ext uri="{9D8B030D-6E8A-4147-A177-3AD203B41FA5}">
                      <a16:colId xmlns:a16="http://schemas.microsoft.com/office/drawing/2014/main" val="1966837478"/>
                    </a:ext>
                  </a:extLst>
                </a:gridCol>
                <a:gridCol w="701798">
                  <a:extLst>
                    <a:ext uri="{9D8B030D-6E8A-4147-A177-3AD203B41FA5}">
                      <a16:colId xmlns:a16="http://schemas.microsoft.com/office/drawing/2014/main" val="3432887971"/>
                    </a:ext>
                  </a:extLst>
                </a:gridCol>
                <a:gridCol w="681757">
                  <a:extLst>
                    <a:ext uri="{9D8B030D-6E8A-4147-A177-3AD203B41FA5}">
                      <a16:colId xmlns:a16="http://schemas.microsoft.com/office/drawing/2014/main" val="951169782"/>
                    </a:ext>
                  </a:extLst>
                </a:gridCol>
                <a:gridCol w="733212">
                  <a:extLst>
                    <a:ext uri="{9D8B030D-6E8A-4147-A177-3AD203B41FA5}">
                      <a16:colId xmlns:a16="http://schemas.microsoft.com/office/drawing/2014/main" val="3019549818"/>
                    </a:ext>
                  </a:extLst>
                </a:gridCol>
                <a:gridCol w="643168">
                  <a:extLst>
                    <a:ext uri="{9D8B030D-6E8A-4147-A177-3AD203B41FA5}">
                      <a16:colId xmlns:a16="http://schemas.microsoft.com/office/drawing/2014/main" val="473955473"/>
                    </a:ext>
                  </a:extLst>
                </a:gridCol>
                <a:gridCol w="648477">
                  <a:extLst>
                    <a:ext uri="{9D8B030D-6E8A-4147-A177-3AD203B41FA5}">
                      <a16:colId xmlns:a16="http://schemas.microsoft.com/office/drawing/2014/main" val="1632776513"/>
                    </a:ext>
                  </a:extLst>
                </a:gridCol>
                <a:gridCol w="634514">
                  <a:extLst>
                    <a:ext uri="{9D8B030D-6E8A-4147-A177-3AD203B41FA5}">
                      <a16:colId xmlns:a16="http://schemas.microsoft.com/office/drawing/2014/main" val="941423124"/>
                    </a:ext>
                  </a:extLst>
                </a:gridCol>
                <a:gridCol w="684282">
                  <a:extLst>
                    <a:ext uri="{9D8B030D-6E8A-4147-A177-3AD203B41FA5}">
                      <a16:colId xmlns:a16="http://schemas.microsoft.com/office/drawing/2014/main" val="2596256243"/>
                    </a:ext>
                  </a:extLst>
                </a:gridCol>
                <a:gridCol w="671839">
                  <a:extLst>
                    <a:ext uri="{9D8B030D-6E8A-4147-A177-3AD203B41FA5}">
                      <a16:colId xmlns:a16="http://schemas.microsoft.com/office/drawing/2014/main" val="67130294"/>
                    </a:ext>
                  </a:extLst>
                </a:gridCol>
                <a:gridCol w="622076">
                  <a:extLst>
                    <a:ext uri="{9D8B030D-6E8A-4147-A177-3AD203B41FA5}">
                      <a16:colId xmlns:a16="http://schemas.microsoft.com/office/drawing/2014/main" val="3217479532"/>
                    </a:ext>
                  </a:extLst>
                </a:gridCol>
                <a:gridCol w="734047">
                  <a:extLst>
                    <a:ext uri="{9D8B030D-6E8A-4147-A177-3AD203B41FA5}">
                      <a16:colId xmlns:a16="http://schemas.microsoft.com/office/drawing/2014/main" val="3212140134"/>
                    </a:ext>
                  </a:extLst>
                </a:gridCol>
              </a:tblGrid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 dirty="0">
                          <a:effectLst/>
                        </a:rPr>
                        <a:t>BANCO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Jan/2023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 err="1">
                          <a:effectLst/>
                        </a:rPr>
                        <a:t>Fev</a:t>
                      </a:r>
                      <a:r>
                        <a:rPr lang="pt-BR" sz="1100" u="none" strike="noStrike" baseline="0" dirty="0">
                          <a:effectLst/>
                        </a:rPr>
                        <a:t>/2023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Mar/2023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Abr/2023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Mai/2023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Jun/2023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Jul/2023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Ago/2023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Set/2023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Out/2023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extLst>
                  <a:ext uri="{0D108BD9-81ED-4DB2-BD59-A6C34878D82A}">
                    <a16:rowId xmlns:a16="http://schemas.microsoft.com/office/drawing/2014/main" val="465928440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 dirty="0">
                          <a:effectLst/>
                        </a:rPr>
                        <a:t>121 - BANCO AGIBANK S.A.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6.428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3.881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4.661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8.967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15.803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17.437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18.748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30.102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36.442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53.582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extLst>
                  <a:ext uri="{0D108BD9-81ED-4DB2-BD59-A6C34878D82A}">
                    <a16:rowId xmlns:a16="http://schemas.microsoft.com/office/drawing/2014/main" val="347830476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626 - BANCO C6 CONSIGNADO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2.820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4.005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6.280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12.431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27.591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23.917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23.344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25.156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15.669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19.854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extLst>
                  <a:ext uri="{0D108BD9-81ED-4DB2-BD59-A6C34878D82A}">
                    <a16:rowId xmlns:a16="http://schemas.microsoft.com/office/drawing/2014/main" val="206902602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707 - BANCO DAYCOVAL S. A.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2.490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4.401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8.010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8.183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30.667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32.353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35.702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49.648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39.089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32.061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extLst>
                  <a:ext uri="{0D108BD9-81ED-4DB2-BD59-A6C34878D82A}">
                    <a16:rowId xmlns:a16="http://schemas.microsoft.com/office/drawing/2014/main" val="1512472081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341 - BANCO ITAU S/A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1.463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783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837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1.072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715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426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552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978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761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462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extLst>
                  <a:ext uri="{0D108BD9-81ED-4DB2-BD59-A6C34878D82A}">
                    <a16:rowId xmlns:a16="http://schemas.microsoft.com/office/drawing/2014/main" val="1881895361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001 - BANCO DO BRASIL S/A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1.105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700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285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394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770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460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437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1.029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578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838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extLst>
                  <a:ext uri="{0D108BD9-81ED-4DB2-BD59-A6C34878D82A}">
                    <a16:rowId xmlns:a16="http://schemas.microsoft.com/office/drawing/2014/main" val="4211997368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237 - BANCO BRADESCO S/A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806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380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278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730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1.240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771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726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1.894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1.430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1.159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extLst>
                  <a:ext uri="{0D108BD9-81ED-4DB2-BD59-A6C34878D82A}">
                    <a16:rowId xmlns:a16="http://schemas.microsoft.com/office/drawing/2014/main" val="3918332685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623 - BANCO PAN S/A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757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1.489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4.412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205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1.159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6.799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11.077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15.586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9.557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6.492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extLst>
                  <a:ext uri="{0D108BD9-81ED-4DB2-BD59-A6C34878D82A}">
                    <a16:rowId xmlns:a16="http://schemas.microsoft.com/office/drawing/2014/main" val="3080187978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935 - FACTA FINANCEIRA S 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726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838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1.357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2.083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11.396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15.339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17.151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54.086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33.900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39.905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extLst>
                  <a:ext uri="{0D108BD9-81ED-4DB2-BD59-A6C34878D82A}">
                    <a16:rowId xmlns:a16="http://schemas.microsoft.com/office/drawing/2014/main" val="861897356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254 - PARANA BANCO S. A.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713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1.346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1.893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8.760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8.198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4.277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5.685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6.969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6.159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7.219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extLst>
                  <a:ext uri="{0D108BD9-81ED-4DB2-BD59-A6C34878D82A}">
                    <a16:rowId xmlns:a16="http://schemas.microsoft.com/office/drawing/2014/main" val="1755996852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925 - BRB - CREDITO, FINANCIAMENTO E INVESTIMENTO S.A.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677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781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1.894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2.245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2.308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2.185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2.452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7.679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7.811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12.675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extLst>
                  <a:ext uri="{0D108BD9-81ED-4DB2-BD59-A6C34878D82A}">
                    <a16:rowId xmlns:a16="http://schemas.microsoft.com/office/drawing/2014/main" val="2427525484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029 BANCO ITAU CONSIGNADO S.A.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612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488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571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1.563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2.440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1.434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1.361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1.572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1.347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845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extLst>
                  <a:ext uri="{0D108BD9-81ED-4DB2-BD59-A6C34878D82A}">
                    <a16:rowId xmlns:a16="http://schemas.microsoft.com/office/drawing/2014/main" val="2387829911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033 - BANCO SANTANDER (BRASIL) S/A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575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1.331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846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2.689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4.113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2.111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7.473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8.593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5.780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5.570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extLst>
                  <a:ext uri="{0D108BD9-81ED-4DB2-BD59-A6C34878D82A}">
                    <a16:rowId xmlns:a16="http://schemas.microsoft.com/office/drawing/2014/main" val="2979637856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394 - BANCO BRADESCO FINANCIAMENTOS S.A.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258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106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95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149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130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137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291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195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111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75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extLst>
                  <a:ext uri="{0D108BD9-81ED-4DB2-BD59-A6C34878D82A}">
                    <a16:rowId xmlns:a16="http://schemas.microsoft.com/office/drawing/2014/main" val="243297120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069 - BANCO CREFISA S.A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152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372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2.241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3.204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1.283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1.558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2.736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3.731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1.658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1.671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extLst>
                  <a:ext uri="{0D108BD9-81ED-4DB2-BD59-A6C34878D82A}">
                    <a16:rowId xmlns:a16="http://schemas.microsoft.com/office/drawing/2014/main" val="3623186547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903 - BANCO INTER S/A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138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101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139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200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341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262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263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430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257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355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extLst>
                  <a:ext uri="{0D108BD9-81ED-4DB2-BD59-A6C34878D82A}">
                    <a16:rowId xmlns:a16="http://schemas.microsoft.com/office/drawing/2014/main" val="985209027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318 - BANCO BMG S. A.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108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95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317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69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110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extLst>
                  <a:ext uri="{0D108BD9-81ED-4DB2-BD59-A6C34878D82A}">
                    <a16:rowId xmlns:a16="http://schemas.microsoft.com/office/drawing/2014/main" val="2663600901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041 - BANCO DO ESTADO DO RIO GRANDE DO SUL S/A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123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211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305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2.042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18.425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34.742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22.798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extLst>
                  <a:ext uri="{0D108BD9-81ED-4DB2-BD59-A6C34878D82A}">
                    <a16:rowId xmlns:a16="http://schemas.microsoft.com/office/drawing/2014/main" val="1276963549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081 - BANCO SEGURO S.A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184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733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246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124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54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extLst>
                  <a:ext uri="{0D108BD9-81ED-4DB2-BD59-A6C34878D82A}">
                    <a16:rowId xmlns:a16="http://schemas.microsoft.com/office/drawing/2014/main" val="2928608961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908 - PARATI - CREDITO, FINANCIAMENTO E INVESTIMENTO S.A.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3.438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3.177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extLst>
                  <a:ext uri="{0D108BD9-81ED-4DB2-BD59-A6C34878D82A}">
                    <a16:rowId xmlns:a16="http://schemas.microsoft.com/office/drawing/2014/main" val="1298494249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000 - Outras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58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192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133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181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201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455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791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extLst>
                  <a:ext uri="{0D108BD9-81ED-4DB2-BD59-A6C34878D82A}">
                    <a16:rowId xmlns:a16="http://schemas.microsoft.com/office/drawing/2014/main" val="4194114413"/>
                  </a:ext>
                </a:extLst>
              </a:tr>
              <a:tr h="1828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baseline="0">
                          <a:effectLst/>
                        </a:rPr>
                        <a:t>Todas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19.901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21.130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34.127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53.159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109.607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110.159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130.356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226.353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>
                          <a:effectLst/>
                        </a:rPr>
                        <a:t>199.272</a:t>
                      </a:r>
                      <a:endParaRPr lang="pt-BR" sz="11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baseline="0" dirty="0">
                          <a:effectLst/>
                        </a:rPr>
                        <a:t>209.693</a:t>
                      </a:r>
                      <a:endParaRPr lang="pt-BR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84" marR="7684" marT="7684" marB="0" anchor="b"/>
                </a:tc>
                <a:extLst>
                  <a:ext uri="{0D108BD9-81ED-4DB2-BD59-A6C34878D82A}">
                    <a16:rowId xmlns:a16="http://schemas.microsoft.com/office/drawing/2014/main" val="2340181553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786170BB-77B5-06AC-3F18-827FF76873DB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Portabilidade Seguida de Refinanciamento  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9460529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DDBE6B2F-112F-4B39-8854-8547EE1750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9553655"/>
              </p:ext>
            </p:extLst>
          </p:nvPr>
        </p:nvGraphicFramePr>
        <p:xfrm>
          <a:off x="340242" y="1201174"/>
          <a:ext cx="11717780" cy="5562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B37512C5-81DB-918E-AEC9-81EB152BA449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Visões de Portabilidade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39944965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1A2AAF75-BDBD-42F4-248C-65E959D466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6679236"/>
              </p:ext>
            </p:extLst>
          </p:nvPr>
        </p:nvGraphicFramePr>
        <p:xfrm>
          <a:off x="-51766" y="1243356"/>
          <a:ext cx="12191999" cy="552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11BA3587-DBC9-D511-9C7F-853D2F311F03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Novas Operações – Empréstimos – Visões de Refinanciamento</a:t>
            </a:r>
          </a:p>
          <a:p>
            <a:pPr algn="ctr"/>
            <a:endParaRPr lang="pt-BR" sz="1800" dirty="0"/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endParaRPr lang="pt-BR" sz="1800" dirty="0"/>
          </a:p>
          <a:p>
            <a:pPr algn="ctr"/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39891187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2" descr="Interface gráfica do usuário, Texto&#10;&#10;Descrição gerada automaticamente">
            <a:extLst>
              <a:ext uri="{FF2B5EF4-FFF2-40B4-BE49-F238E27FC236}">
                <a16:creationId xmlns:a16="http://schemas.microsoft.com/office/drawing/2014/main" id="{D5A112FC-6BF5-5ACB-9CB6-2C84B165D8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1258" y="4487006"/>
            <a:ext cx="8415126" cy="1736321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61368E08-7A35-FCA9-56D9-112587A7E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556" y="2099585"/>
            <a:ext cx="9764136" cy="1325563"/>
          </a:xfrm>
        </p:spPr>
        <p:txBody>
          <a:bodyPr anchor="t"/>
          <a:lstStyle/>
          <a:p>
            <a:pPr algn="ctr"/>
            <a:r>
              <a:rPr lang="pt-BR" dirty="0">
                <a:latin typeface="Segoe UI"/>
                <a:cs typeface="Segoe UI"/>
              </a:rPr>
              <a:t>Agradecemos a atenção!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45360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B87065-DDA6-44A3-9466-5A9A17010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979" y="2994574"/>
            <a:ext cx="5451021" cy="1038059"/>
          </a:xfrm>
        </p:spPr>
        <p:txBody>
          <a:bodyPr>
            <a:normAutofit/>
          </a:bodyPr>
          <a:lstStyle/>
          <a:p>
            <a:r>
              <a:rPr lang="pt-BR" sz="4800" dirty="0"/>
              <a:t>Contratos Ativos</a:t>
            </a:r>
          </a:p>
        </p:txBody>
      </p:sp>
      <p:pic>
        <p:nvPicPr>
          <p:cNvPr id="5" name="Espaço Reservado para Conteúdo 4" descr="Uma imagem contendo objeto, mesa, fio, luz&#10;&#10;Descrição gerada automaticamente">
            <a:extLst>
              <a:ext uri="{FF2B5EF4-FFF2-40B4-BE49-F238E27FC236}">
                <a16:creationId xmlns:a16="http://schemas.microsoft.com/office/drawing/2014/main" id="{DDC3F62A-65DC-4314-9C58-2FB9DCF164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10" r="8577"/>
          <a:stretch/>
        </p:blipFill>
        <p:spPr>
          <a:xfrm>
            <a:off x="6096000" y="0"/>
            <a:ext cx="6096000" cy="6858000"/>
          </a:xfr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F25E518B-9AF0-4F23-A364-BB07407698C8}"/>
              </a:ext>
            </a:extLst>
          </p:cNvPr>
          <p:cNvSpPr txBox="1">
            <a:spLocks/>
          </p:cNvSpPr>
          <p:nvPr/>
        </p:nvSpPr>
        <p:spPr>
          <a:xfrm>
            <a:off x="644979" y="4164980"/>
            <a:ext cx="1997860" cy="5996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pt-BR" sz="50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139081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F467675D-C3EB-4F84-9A13-8EF386889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688" y="93918"/>
            <a:ext cx="10479820" cy="1149438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/>
              <a:t>Contratos Ativos – Empréstimos e Cartões </a:t>
            </a:r>
            <a:br>
              <a:rPr lang="pt-BR" dirty="0"/>
            </a:br>
            <a:r>
              <a:rPr lang="pt-BR" sz="1800" dirty="0"/>
              <a:t>(Previdenciário e LOAS)</a:t>
            </a:r>
            <a:br>
              <a:rPr lang="pt-BR" sz="1800" dirty="0"/>
            </a:br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F923858E-2CCC-4118-B1F7-18E679C151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858401"/>
              </p:ext>
            </p:extLst>
          </p:nvPr>
        </p:nvGraphicFramePr>
        <p:xfrm>
          <a:off x="1055684" y="1233344"/>
          <a:ext cx="10069476" cy="5228674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3269226">
                  <a:extLst>
                    <a:ext uri="{9D8B030D-6E8A-4147-A177-3AD203B41FA5}">
                      <a16:colId xmlns:a16="http://schemas.microsoft.com/office/drawing/2014/main" val="4041299204"/>
                    </a:ext>
                  </a:extLst>
                </a:gridCol>
                <a:gridCol w="680025">
                  <a:extLst>
                    <a:ext uri="{9D8B030D-6E8A-4147-A177-3AD203B41FA5}">
                      <a16:colId xmlns:a16="http://schemas.microsoft.com/office/drawing/2014/main" val="1734780608"/>
                    </a:ext>
                  </a:extLst>
                </a:gridCol>
                <a:gridCol w="680025">
                  <a:extLst>
                    <a:ext uri="{9D8B030D-6E8A-4147-A177-3AD203B41FA5}">
                      <a16:colId xmlns:a16="http://schemas.microsoft.com/office/drawing/2014/main" val="599766989"/>
                    </a:ext>
                  </a:extLst>
                </a:gridCol>
                <a:gridCol w="680025">
                  <a:extLst>
                    <a:ext uri="{9D8B030D-6E8A-4147-A177-3AD203B41FA5}">
                      <a16:colId xmlns:a16="http://schemas.microsoft.com/office/drawing/2014/main" val="3912460241"/>
                    </a:ext>
                  </a:extLst>
                </a:gridCol>
                <a:gridCol w="680025">
                  <a:extLst>
                    <a:ext uri="{9D8B030D-6E8A-4147-A177-3AD203B41FA5}">
                      <a16:colId xmlns:a16="http://schemas.microsoft.com/office/drawing/2014/main" val="3425396487"/>
                    </a:ext>
                  </a:extLst>
                </a:gridCol>
                <a:gridCol w="680025">
                  <a:extLst>
                    <a:ext uri="{9D8B030D-6E8A-4147-A177-3AD203B41FA5}">
                      <a16:colId xmlns:a16="http://schemas.microsoft.com/office/drawing/2014/main" val="128407518"/>
                    </a:ext>
                  </a:extLst>
                </a:gridCol>
                <a:gridCol w="680025">
                  <a:extLst>
                    <a:ext uri="{9D8B030D-6E8A-4147-A177-3AD203B41FA5}">
                      <a16:colId xmlns:a16="http://schemas.microsoft.com/office/drawing/2014/main" val="2227987661"/>
                    </a:ext>
                  </a:extLst>
                </a:gridCol>
                <a:gridCol w="680025">
                  <a:extLst>
                    <a:ext uri="{9D8B030D-6E8A-4147-A177-3AD203B41FA5}">
                      <a16:colId xmlns:a16="http://schemas.microsoft.com/office/drawing/2014/main" val="1084678343"/>
                    </a:ext>
                  </a:extLst>
                </a:gridCol>
                <a:gridCol w="680025">
                  <a:extLst>
                    <a:ext uri="{9D8B030D-6E8A-4147-A177-3AD203B41FA5}">
                      <a16:colId xmlns:a16="http://schemas.microsoft.com/office/drawing/2014/main" val="3702893925"/>
                    </a:ext>
                  </a:extLst>
                </a:gridCol>
                <a:gridCol w="680025">
                  <a:extLst>
                    <a:ext uri="{9D8B030D-6E8A-4147-A177-3AD203B41FA5}">
                      <a16:colId xmlns:a16="http://schemas.microsoft.com/office/drawing/2014/main" val="1066339655"/>
                    </a:ext>
                  </a:extLst>
                </a:gridCol>
                <a:gridCol w="680025">
                  <a:extLst>
                    <a:ext uri="{9D8B030D-6E8A-4147-A177-3AD203B41FA5}">
                      <a16:colId xmlns:a16="http://schemas.microsoft.com/office/drawing/2014/main" val="3824041156"/>
                    </a:ext>
                  </a:extLst>
                </a:gridCol>
              </a:tblGrid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BANCO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 err="1">
                          <a:effectLst/>
                        </a:rPr>
                        <a:t>jan</a:t>
                      </a:r>
                      <a:r>
                        <a:rPr lang="pt-BR" sz="1000" u="none" strike="noStrike" dirty="0">
                          <a:effectLst/>
                        </a:rPr>
                        <a:t>/23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fev/23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mar/23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abr/23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mai/23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jun/23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jul/23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ago/23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set/23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out/23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450925981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029 BANCO ITAU CONSIGNADO S.A.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9.310.578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9.343.290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9.310.048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9.283.660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9.201.720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9.124.794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9.043.705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8.932.444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8.849.221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8.748.207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1494988010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237 - BANCO BRADESCO S/A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7.304.835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7.408.444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7.392.679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7.374.210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7.325.475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7.276.859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7.235.300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7.180.700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6.995.447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6.790.960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2655780193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623 - BANCO PAN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7.166.485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7.316.673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7.334.719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7.375.244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7.405.076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7.430.593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7.462.801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7.473.734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7.552.743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7.614.615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4048723309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318 - BANCO BMG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5.893.281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5.954.545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5.976.225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6.071.037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6.046.605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5.991.822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5.957.433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5.962.552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5.888.415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5.817.631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171176976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104 - CAIXA ECONOMICA FEDERAL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3.906.818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3.956.302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3.952.628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3.995.709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3.999.598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3.991.184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3.983.890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3.981.235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3.972.118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3.964.792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1354549461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033 - BANCO SANTANDER (BRASIL)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3.732.003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3.841.879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3.861.746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3.875.133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3.905.002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3.918.842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3.922.722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3.912.151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3.954.157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3.966.689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2285622428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341 - BANCO ITAU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2.862.605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2.924.669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2.933.270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2.976.823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2.991.345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2.958.939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2.932.205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2.899.642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2.867.423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2.842.695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3016004059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626 - BANCO C6 CONSIGNADO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2.486.824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2.630.470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2.671.920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2.734.449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2.795.964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2.837.614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2.881.902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2.920.379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3.013.053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3.075.445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2838411812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001 - BANCO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2.099.882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2.148.575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2.153.784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2.182.291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2.200.926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2.210.334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2.215.401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2.224.103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2.232.066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2.241.434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1095245793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739 - BANCO CETELEM S.A.*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1.917.392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1.833.790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1.751.835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1.709.356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2062459510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000 - Outras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1.788.283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1.860.168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1.950.945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2.031.112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2.110.482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2.152.982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2.193.507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2.242.605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2.277.265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2.323.022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698359142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121 - BANCO AGIBANK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1.768.253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1.861.660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1.899.344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1.958.495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2.098.104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2.128.297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2.147.412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2.171.375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2.212.349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2.270.281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1391725005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041 - BANCO DO ESTADO DO RIO GRANDE DO SUL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1.521.924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1.530.388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1.528.169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1.526.414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1.525.221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1.518.271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1.499.592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1.504.469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1.546.477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1.549.774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1308582305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389 - BANCO MERCANTIL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1.419.003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1.465.317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1.493.262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1.535.423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1.569.301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1.587.951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1.598.320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1.600.255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1.611.915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1.621.826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3335991026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422 - BANCO SAFRA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1.373.287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1.373.798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1.361.873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1.350.713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1.342.455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1.325.185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1.304.044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1.273.549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1.245.889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1.217.925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3904187852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394 - BANCO BRADESCO FINANCIAMENTOS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1.348.399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1.320.594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1.292.727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1.271.270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1.246.466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1.227.840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1.210.217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1.188.243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1.170.920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1.148.667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2963842681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254 - PARANA BANCO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1.302.805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1.322.964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1.336.183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1.369.565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1.401.245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1.417.050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1.432.702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1.443.110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1.453.236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1.459.375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2316239214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707 - BANCO DAYCOVAL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1.225.902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1.269.437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1.290.232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1.295.721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1.325.116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1.350.489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1.376.860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1.406.465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1.431.109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1.445.285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2615912412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935 - FACTA FINANCEIRA S 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1.104.285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1.155.715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1.181.445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1.211.301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1.256.946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1.295.540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1.338.138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1.415.125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1.485.857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1.559.794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1502400915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752 - CETELEM-BNP *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1.633.120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1.588.318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1.540.403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1.478.396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1.427.802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1.391.612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721749719"/>
                  </a:ext>
                </a:extLst>
              </a:tr>
              <a:tr h="23766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Total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59.532.844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60.518.678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60.673.034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61.127.926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61.380.167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61.332.904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61.276.554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61.210.532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61.187.462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baseline="0" dirty="0">
                          <a:effectLst/>
                        </a:rPr>
                        <a:t>61.050.029</a:t>
                      </a:r>
                      <a:endParaRPr lang="pt-BR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3833626406"/>
                  </a:ext>
                </a:extLst>
              </a:tr>
            </a:tbl>
          </a:graphicData>
        </a:graphic>
      </p:graphicFrame>
      <p:sp>
        <p:nvSpPr>
          <p:cNvPr id="5" name="CaixaDeTexto 4">
            <a:extLst>
              <a:ext uri="{FF2B5EF4-FFF2-40B4-BE49-F238E27FC236}">
                <a16:creationId xmlns:a16="http://schemas.microsoft.com/office/drawing/2014/main" id="{D885409A-32CB-4386-B290-CC8256EB598D}"/>
              </a:ext>
            </a:extLst>
          </p:cNvPr>
          <p:cNvSpPr txBox="1"/>
          <p:nvPr/>
        </p:nvSpPr>
        <p:spPr>
          <a:xfrm>
            <a:off x="949630" y="6511095"/>
            <a:ext cx="316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*Troca de titularidade entre bancos</a:t>
            </a:r>
          </a:p>
        </p:txBody>
      </p:sp>
    </p:spTree>
    <p:extLst>
      <p:ext uri="{BB962C8B-B14F-4D97-AF65-F5344CB8AC3E}">
        <p14:creationId xmlns:p14="http://schemas.microsoft.com/office/powerpoint/2010/main" val="3096050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ítulo 1">
            <a:extLst>
              <a:ext uri="{FF2B5EF4-FFF2-40B4-BE49-F238E27FC236}">
                <a16:creationId xmlns:a16="http://schemas.microsoft.com/office/drawing/2014/main" id="{D718A739-439A-4CC1-BD22-5C4206EE9238}"/>
              </a:ext>
            </a:extLst>
          </p:cNvPr>
          <p:cNvSpPr txBox="1">
            <a:spLocks/>
          </p:cNvSpPr>
          <p:nvPr/>
        </p:nvSpPr>
        <p:spPr>
          <a:xfrm>
            <a:off x="-80580" y="-1"/>
            <a:ext cx="757981" cy="6858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endParaRPr lang="pt-BR" sz="4000" dirty="0">
              <a:solidFill>
                <a:srgbClr val="FFC000"/>
              </a:solidFill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410B895-E493-4171-D1AB-345319B0E915}"/>
              </a:ext>
            </a:extLst>
          </p:cNvPr>
          <p:cNvSpPr txBox="1"/>
          <p:nvPr/>
        </p:nvSpPr>
        <p:spPr>
          <a:xfrm>
            <a:off x="949630" y="6538729"/>
            <a:ext cx="316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*Troca de titularidade entre bancos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239B7D3F-A190-0821-246A-327E0B0DD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688" y="93918"/>
            <a:ext cx="10479820" cy="1149438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/>
              <a:t>Contratos Ativos – Empréstimos e Cartões </a:t>
            </a:r>
            <a:br>
              <a:rPr lang="pt-BR" dirty="0"/>
            </a:br>
            <a:r>
              <a:rPr lang="pt-BR" sz="1800" dirty="0"/>
              <a:t>(Previdenciário e LOAS)</a:t>
            </a:r>
            <a:br>
              <a:rPr lang="pt-BR" sz="1800" dirty="0"/>
            </a:br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1B358DDA-5643-4A1C-B353-FB5AF52A98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9843791"/>
              </p:ext>
            </p:extLst>
          </p:nvPr>
        </p:nvGraphicFramePr>
        <p:xfrm>
          <a:off x="140676" y="1620016"/>
          <a:ext cx="11943471" cy="4453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68609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FE4449CF-4244-45B4-9B2E-D1C2526D117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3680238"/>
              </p:ext>
            </p:extLst>
          </p:nvPr>
        </p:nvGraphicFramePr>
        <p:xfrm>
          <a:off x="1055688" y="1750217"/>
          <a:ext cx="10080625" cy="4595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1BFEB2F1-ED80-6A63-48C6-CC3AF81D7FE7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Empréstimos e Cartões </a:t>
            </a:r>
            <a:br>
              <a:rPr lang="pt-BR" dirty="0"/>
            </a:br>
            <a:r>
              <a:rPr lang="pt-BR" sz="1800" dirty="0"/>
              <a:t>(Previdenciário e LOAS)</a:t>
            </a:r>
            <a:br>
              <a:rPr lang="pt-BR" sz="1800" dirty="0"/>
            </a:br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248298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Tabela 11">
            <a:extLst>
              <a:ext uri="{FF2B5EF4-FFF2-40B4-BE49-F238E27FC236}">
                <a16:creationId xmlns:a16="http://schemas.microsoft.com/office/drawing/2014/main" id="{7C54025C-FF18-47F1-8604-5B2B1CE968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891401"/>
              </p:ext>
            </p:extLst>
          </p:nvPr>
        </p:nvGraphicFramePr>
        <p:xfrm>
          <a:off x="757980" y="1353351"/>
          <a:ext cx="10920666" cy="5023832"/>
        </p:xfrm>
        <a:graphic>
          <a:graphicData uri="http://schemas.openxmlformats.org/drawingml/2006/table">
            <a:tbl>
              <a:tblPr firstRow="1" firstCol="1" lastRow="1" bandRow="1" bandCol="1">
                <a:tableStyleId>{5C22544A-7EE6-4342-B048-85BDC9FD1C3A}</a:tableStyleId>
              </a:tblPr>
              <a:tblGrid>
                <a:gridCol w="3526826">
                  <a:extLst>
                    <a:ext uri="{9D8B030D-6E8A-4147-A177-3AD203B41FA5}">
                      <a16:colId xmlns:a16="http://schemas.microsoft.com/office/drawing/2014/main" val="2955026211"/>
                    </a:ext>
                  </a:extLst>
                </a:gridCol>
                <a:gridCol w="739384">
                  <a:extLst>
                    <a:ext uri="{9D8B030D-6E8A-4147-A177-3AD203B41FA5}">
                      <a16:colId xmlns:a16="http://schemas.microsoft.com/office/drawing/2014/main" val="2948591206"/>
                    </a:ext>
                  </a:extLst>
                </a:gridCol>
                <a:gridCol w="739384">
                  <a:extLst>
                    <a:ext uri="{9D8B030D-6E8A-4147-A177-3AD203B41FA5}">
                      <a16:colId xmlns:a16="http://schemas.microsoft.com/office/drawing/2014/main" val="1699587581"/>
                    </a:ext>
                  </a:extLst>
                </a:gridCol>
                <a:gridCol w="739384">
                  <a:extLst>
                    <a:ext uri="{9D8B030D-6E8A-4147-A177-3AD203B41FA5}">
                      <a16:colId xmlns:a16="http://schemas.microsoft.com/office/drawing/2014/main" val="2957413949"/>
                    </a:ext>
                  </a:extLst>
                </a:gridCol>
                <a:gridCol w="739384">
                  <a:extLst>
                    <a:ext uri="{9D8B030D-6E8A-4147-A177-3AD203B41FA5}">
                      <a16:colId xmlns:a16="http://schemas.microsoft.com/office/drawing/2014/main" val="2383422948"/>
                    </a:ext>
                  </a:extLst>
                </a:gridCol>
                <a:gridCol w="739384">
                  <a:extLst>
                    <a:ext uri="{9D8B030D-6E8A-4147-A177-3AD203B41FA5}">
                      <a16:colId xmlns:a16="http://schemas.microsoft.com/office/drawing/2014/main" val="2516140105"/>
                    </a:ext>
                  </a:extLst>
                </a:gridCol>
                <a:gridCol w="739384">
                  <a:extLst>
                    <a:ext uri="{9D8B030D-6E8A-4147-A177-3AD203B41FA5}">
                      <a16:colId xmlns:a16="http://schemas.microsoft.com/office/drawing/2014/main" val="3197997114"/>
                    </a:ext>
                  </a:extLst>
                </a:gridCol>
                <a:gridCol w="739384">
                  <a:extLst>
                    <a:ext uri="{9D8B030D-6E8A-4147-A177-3AD203B41FA5}">
                      <a16:colId xmlns:a16="http://schemas.microsoft.com/office/drawing/2014/main" val="1642400864"/>
                    </a:ext>
                  </a:extLst>
                </a:gridCol>
                <a:gridCol w="739384">
                  <a:extLst>
                    <a:ext uri="{9D8B030D-6E8A-4147-A177-3AD203B41FA5}">
                      <a16:colId xmlns:a16="http://schemas.microsoft.com/office/drawing/2014/main" val="3900313587"/>
                    </a:ext>
                  </a:extLst>
                </a:gridCol>
                <a:gridCol w="739384">
                  <a:extLst>
                    <a:ext uri="{9D8B030D-6E8A-4147-A177-3AD203B41FA5}">
                      <a16:colId xmlns:a16="http://schemas.microsoft.com/office/drawing/2014/main" val="4132995271"/>
                    </a:ext>
                  </a:extLst>
                </a:gridCol>
                <a:gridCol w="739384">
                  <a:extLst>
                    <a:ext uri="{9D8B030D-6E8A-4147-A177-3AD203B41FA5}">
                      <a16:colId xmlns:a16="http://schemas.microsoft.com/office/drawing/2014/main" val="3780991153"/>
                    </a:ext>
                  </a:extLst>
                </a:gridCol>
              </a:tblGrid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BANCO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jan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fev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mar/2023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abr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mai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jun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jul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 err="1">
                          <a:effectLst/>
                        </a:rPr>
                        <a:t>ago</a:t>
                      </a:r>
                      <a:r>
                        <a:rPr lang="pt-BR" sz="1000" u="none" strike="noStrike" dirty="0">
                          <a:effectLst/>
                        </a:rPr>
                        <a:t>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set/2023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u="none" strike="noStrike" dirty="0">
                          <a:effectLst/>
                        </a:rPr>
                        <a:t>out/2023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3921589457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029  - BANCO </a:t>
                      </a:r>
                      <a:r>
                        <a:rPr lang="pt-BR" sz="1000" u="none" strike="noStrike" dirty="0">
                          <a:effectLst/>
                        </a:rPr>
                        <a:t>ITAU CONSIGNADO S.A.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9.310.578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9.343.290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9.310.048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9.283.660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9.201.720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9.124.794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9.043.705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8.932.444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8.849.221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8.748.207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2228064775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237 - BANCO BRADESCO S/A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6.148.063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6.233.599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6.218.673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6.190.540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6.142.477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6.098.746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6.056.638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6.004.104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5.963.552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5.926.643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3454924092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623 - BANCO PAN S/A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4.867.831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4.906.391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4.883.229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4.852.086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4.835.697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4.824.778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4.820.292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4.787.502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4.834.268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4.846.336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3423071337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033 - BANCO SANTANDER (BRASIL)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3.263.681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3.358.468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3.371.520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3.378.097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3.403.317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3.412.912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3.412.080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3.396.180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3.433.842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3.435.137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1158542407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104 - CAIXA ECONOMICA FEDERAL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2.969.288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3.018.102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3.014.164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3.051.313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3.055.335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3.047.052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3.039.891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3.037.299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3.035.142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3.028.245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2223118244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341 - BANCO ITAU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2.858.296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2.920.360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2.928.947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2.974.178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2.988.700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2.956.294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2.929.560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2.896.997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2.864.965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2.840.237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2231954808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626 - BANCO C6 CONSIGNADO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2.486.824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2.630.470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2.671.920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2.734.449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2.795.964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2.837.614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2.881.902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2.920.379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3.013.053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3.075.445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1243787504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001 - BANCO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2.060.947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2.109.648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2.114.862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2.142.982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2.161.618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2.171.027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2.176.094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2.184.797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2.193.201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2.202.580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2303291917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739 - BANCO CETELEM S.A. *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1.550.072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1.503.060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1.456.177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1.413.522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3559398570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121 - BANCO AGIBANK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1.521.707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1.592.063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1.609.064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1.637.810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1.756.362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1.773.587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1.779.995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1.790.618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1.817.637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1.860.049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2588425283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422 - BANCO SAFRA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1.369.921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1.370.435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1.358.517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1.347.317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1.339.061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1.321.792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1.300.654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1.270.163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1.242.560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1.214.602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2946297365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394 - BANCO BRADESCO FINANCIAMENTOS S.A.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1.348.399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1.320.594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1.292.727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1.271.270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1.246.466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1.227.840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1.210.217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1.188.243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1.170.920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1.148.667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3198806292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041 - BANCO DO ESTADO DO RIO GRANDE DO SUL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1.316.368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1.325.308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1.324.041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1.322.844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1.323.075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1.317.373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1.311.600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1.325.053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1.368.062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1.371.936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1186725926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254 - PARANA BANCO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1.273.527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1.293.329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1.306.155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1.338.836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1.369.654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1.384.630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1.399.521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1.409.136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1.418.681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1.424.237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393947348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000 - Outras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1.247.677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1.296.648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1.374.954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1.439.084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1.509.559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1.545.067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1.575.034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1.610.952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1.636.194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1.666.299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1006891438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389 - BANCO MERCANTIL DO BRASIL S/A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767.467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803.737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812.585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835.731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853.613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862.011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865.845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861.175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870.415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873.024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2736201441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707 - BANCO DAYCOVAL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689.650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705.486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710.235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704.517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725.187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743.120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761.632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782.812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805.733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814.911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870879161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318 - BANCO BMG S. 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673.576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679.678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677.827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655.186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643.149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589.655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537.529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524.836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502.026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496.747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4265254494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935 - FACTA FINANCEIRA S 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666.521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686.790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696.175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702.264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729.770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757.256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786.430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848.032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902.626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958.400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2404799541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752 - CETELEM-BNP *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 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1.358.754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1.323.844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1.290.386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1.258.533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1.222.549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1.186.709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2751884627"/>
                  </a:ext>
                </a:extLst>
              </a:tr>
              <a:tr h="22835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1" u="none" strike="noStrike" dirty="0">
                          <a:effectLst/>
                        </a:rPr>
                        <a:t>Total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dirty="0">
                          <a:effectLst/>
                        </a:rPr>
                        <a:t>46.390.393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>
                          <a:effectLst/>
                        </a:rPr>
                        <a:t>47.097.456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>
                          <a:effectLst/>
                        </a:rPr>
                        <a:t>47.131.820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>
                          <a:effectLst/>
                        </a:rPr>
                        <a:t>47.275.686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dirty="0">
                          <a:effectLst/>
                        </a:rPr>
                        <a:t>47.439.478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dirty="0">
                          <a:effectLst/>
                        </a:rPr>
                        <a:t>47.319.392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dirty="0">
                          <a:effectLst/>
                        </a:rPr>
                        <a:t>47.179.005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dirty="0">
                          <a:effectLst/>
                        </a:rPr>
                        <a:t>47.029.255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dirty="0">
                          <a:effectLst/>
                        </a:rPr>
                        <a:t>47.144.647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b="1" u="none" strike="noStrike" dirty="0">
                          <a:effectLst/>
                        </a:rPr>
                        <a:t>47.118.411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/>
                </a:tc>
                <a:extLst>
                  <a:ext uri="{0D108BD9-81ED-4DB2-BD59-A6C34878D82A}">
                    <a16:rowId xmlns:a16="http://schemas.microsoft.com/office/drawing/2014/main" val="1570753300"/>
                  </a:ext>
                </a:extLst>
              </a:tr>
            </a:tbl>
          </a:graphicData>
        </a:graphic>
      </p:graphicFrame>
      <p:sp>
        <p:nvSpPr>
          <p:cNvPr id="2" name="CaixaDeTexto 1">
            <a:extLst>
              <a:ext uri="{FF2B5EF4-FFF2-40B4-BE49-F238E27FC236}">
                <a16:creationId xmlns:a16="http://schemas.microsoft.com/office/drawing/2014/main" id="{EB216D14-BEE5-268F-69DD-2C6795CED8B2}"/>
              </a:ext>
            </a:extLst>
          </p:cNvPr>
          <p:cNvSpPr txBox="1"/>
          <p:nvPr/>
        </p:nvSpPr>
        <p:spPr>
          <a:xfrm>
            <a:off x="659360" y="6532460"/>
            <a:ext cx="316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*Troca de titularidade entre bancos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3FCB9C1E-65B9-BCA5-8E62-2F640B79DD1B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Empréstimos </a:t>
            </a:r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1603160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74BAC834-8C0C-EF79-8526-A28C1A7B9969}"/>
              </a:ext>
            </a:extLst>
          </p:cNvPr>
          <p:cNvSpPr txBox="1">
            <a:spLocks/>
          </p:cNvSpPr>
          <p:nvPr/>
        </p:nvSpPr>
        <p:spPr>
          <a:xfrm>
            <a:off x="1055688" y="93918"/>
            <a:ext cx="10479820" cy="114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70C0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dirty="0"/>
              <a:t>Contratos Ativos – Empréstimos </a:t>
            </a:r>
          </a:p>
          <a:p>
            <a:pPr algn="ctr"/>
            <a:r>
              <a:rPr lang="pt-BR" sz="1800" dirty="0"/>
              <a:t>(Previdenciário e LOAS)</a:t>
            </a:r>
            <a:br>
              <a:rPr lang="pt-BR" sz="1800" dirty="0"/>
            </a:br>
            <a:r>
              <a:rPr lang="pt-BR" sz="2700" dirty="0">
                <a:solidFill>
                  <a:srgbClr val="FFC000"/>
                </a:solidFill>
              </a:rPr>
              <a:t>2023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5BE5CB94-FC8B-1353-6581-EF09AA0EE827}"/>
              </a:ext>
            </a:extLst>
          </p:cNvPr>
          <p:cNvSpPr txBox="1"/>
          <p:nvPr/>
        </p:nvSpPr>
        <p:spPr>
          <a:xfrm>
            <a:off x="659360" y="6462120"/>
            <a:ext cx="316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/>
              <a:t>*Troca de titularidade entre bancos</a:t>
            </a: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D839978F-4E77-4DA7-84C4-C8174116973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4648830"/>
              </p:ext>
            </p:extLst>
          </p:nvPr>
        </p:nvGraphicFramePr>
        <p:xfrm>
          <a:off x="519545" y="1337274"/>
          <a:ext cx="11409219" cy="5015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01266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34e347c-6091-480f-9a73-7afc02a738c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CFB04CF34125419EAA1A1938CDD505" ma:contentTypeVersion="17" ma:contentTypeDescription="Create a new document." ma:contentTypeScope="" ma:versionID="f8ddf59578bacf3eaf7787f7d92440d6">
  <xsd:schema xmlns:xsd="http://www.w3.org/2001/XMLSchema" xmlns:xs="http://www.w3.org/2001/XMLSchema" xmlns:p="http://schemas.microsoft.com/office/2006/metadata/properties" xmlns:ns3="b34e347c-6091-480f-9a73-7afc02a738c8" xmlns:ns4="79ef58ae-feed-429f-98f7-b776ff4f4da4" targetNamespace="http://schemas.microsoft.com/office/2006/metadata/properties" ma:root="true" ma:fieldsID="21f4cb68f7fac2e089f8336f95f3850c" ns3:_="" ns4:_="">
    <xsd:import namespace="b34e347c-6091-480f-9a73-7afc02a738c8"/>
    <xsd:import namespace="79ef58ae-feed-429f-98f7-b776ff4f4da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4e347c-6091-480f-9a73-7afc02a738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ef58ae-feed-429f-98f7-b776ff4f4d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E1FB2F-A2B6-45CC-AAF8-AA1AB76D0C57}">
  <ds:schemaRefs>
    <ds:schemaRef ds:uri="http://purl.org/dc/elements/1.1/"/>
    <ds:schemaRef ds:uri="http://schemas.microsoft.com/office/2006/documentManagement/types"/>
    <ds:schemaRef ds:uri="http://schemas.microsoft.com/office/2006/metadata/properties"/>
    <ds:schemaRef ds:uri="79ef58ae-feed-429f-98f7-b776ff4f4da4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b34e347c-6091-480f-9a73-7afc02a738c8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2D2DA6F9-961F-4A1B-B7D6-FC5E7D0D1EE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DBB9EF-9512-442E-A66A-66A57CC968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34e347c-6091-480f-9a73-7afc02a738c8"/>
    <ds:schemaRef ds:uri="79ef58ae-feed-429f-98f7-b776ff4f4d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2108</TotalTime>
  <Words>4480</Words>
  <Application>Microsoft Office PowerPoint</Application>
  <PresentationFormat>Widescreen</PresentationFormat>
  <Paragraphs>2394</Paragraphs>
  <Slides>37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37</vt:i4>
      </vt:variant>
    </vt:vector>
  </HeadingPairs>
  <TitlesOfParts>
    <vt:vector size="43" baseType="lpstr">
      <vt:lpstr>Arial</vt:lpstr>
      <vt:lpstr>Calibri</vt:lpstr>
      <vt:lpstr>Calibri Light</vt:lpstr>
      <vt:lpstr>Segoe UI</vt:lpstr>
      <vt:lpstr>Tema do Office</vt:lpstr>
      <vt:lpstr>1_Tema do Office</vt:lpstr>
      <vt:lpstr>Valores operados no Consignado INSS</vt:lpstr>
      <vt:lpstr>Principais Conceitos</vt:lpstr>
      <vt:lpstr>Evolução das Taxas de Juros</vt:lpstr>
      <vt:lpstr>Contratos Ativos</vt:lpstr>
      <vt:lpstr>Contratos Ativos – Empréstimos e Cartões  (Previdenciário e LOAS) 2023</vt:lpstr>
      <vt:lpstr>Contratos Ativos – Empréstimos e Cartões  (Previdenciário e LOAS) 2023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Novas Operações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Agradecemos a atenção!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Valores operados no Consignado INSS</dc:title>
  <dc:creator>Tamara Kinupp</dc:creator>
  <cp:lastModifiedBy>Claudiana Freitas de Franca</cp:lastModifiedBy>
  <cp:revision>106</cp:revision>
  <dcterms:created xsi:type="dcterms:W3CDTF">2023-04-13T00:27:16Z</dcterms:created>
  <dcterms:modified xsi:type="dcterms:W3CDTF">2023-11-23T20:40:00Z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0x0101008ACFB04CF34125419EAA1A1938CDD505</vt:lpwstr>
  </property>
</Properties>
</file>